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5"/>
  </p:notesMasterIdLst>
  <p:sldIdLst>
    <p:sldId id="268" r:id="rId2"/>
    <p:sldId id="269" r:id="rId3"/>
    <p:sldId id="270" r:id="rId4"/>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ea typeface="ＭＳ Ｐゴシック" pitchFamily="34" charset="-128"/>
              </a:rPr>
              <a:t>Dancing Girl Wearing Silk Garment, Second–Third Century C.E.  This Roman mosaic depicts a musician accompanying a dancer who is wearing a sheer garment of silk imported from China.</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C2DAE0E-5EEB-4AF7-BB74-295454CC2077}" type="slidenum">
              <a:rPr lang="en-US" altLang="en-US"/>
              <a:pPr eaLnBrk="1" hangingPunct="1">
                <a:spcBef>
                  <a:spcPct val="0"/>
                </a:spcBef>
              </a:pPr>
              <a:t>2</a:t>
            </a:fld>
            <a:endParaRPr lang="en-US" altLang="en-US"/>
          </a:p>
        </p:txBody>
      </p:sp>
    </p:spTree>
    <p:extLst>
      <p:ext uri="{BB962C8B-B14F-4D97-AF65-F5344CB8AC3E}">
        <p14:creationId xmlns:p14="http://schemas.microsoft.com/office/powerpoint/2010/main" val="300356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smtClean="0">
                <a:ea typeface="ＭＳ Ｐゴシック" pitchFamily="34" charset="-128"/>
              </a:rPr>
              <a:t>Terracotta Soldiers from the Tomb of Shi Huangdi, “First Emperor” of China, Late Third Century B.C.E. </a:t>
            </a:r>
            <a:r>
              <a:rPr lang="en-US" altLang="en-US" smtClean="0">
                <a:ea typeface="ＭＳ Ｐゴシック" pitchFamily="34" charset="-128"/>
              </a:rPr>
              <a:t>Near the monumental tomb that he built for himself, the First Emperor filled a huge underground chamber with more than seven thousand life-size baked-clay statues of soldiers. The terra-cotta army was unearthed in the 1970s.</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97EA05F4-76EF-45AD-BC35-7D16480A90F4}" type="slidenum">
              <a:rPr lang="en-US" altLang="en-US"/>
              <a:pPr eaLnBrk="1" hangingPunct="1">
                <a:spcBef>
                  <a:spcPct val="0"/>
                </a:spcBef>
              </a:pPr>
              <a:t>19</a:t>
            </a:fld>
            <a:endParaRPr lang="en-US" altLang="en-US"/>
          </a:p>
        </p:txBody>
      </p:sp>
    </p:spTree>
    <p:extLst>
      <p:ext uri="{BB962C8B-B14F-4D97-AF65-F5344CB8AC3E}">
        <p14:creationId xmlns:p14="http://schemas.microsoft.com/office/powerpoint/2010/main" val="3177338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ea typeface="ＭＳ Ｐゴシック" pitchFamily="34" charset="-128"/>
              </a:rPr>
              <a:t>The Xiongnu, herders in the lands north of China, shared the artistic conventions of nomadic peoples across the steppes of Asia and eastern Europe, such as this fluid, twisting representation of the animals on which they depended for their livelihood. Shi Huangdi’s military incursion into their pasturelands in the late third century B.C.E. catalyzed the formation of the Xiongnu Confederacy, whose horse-riding warriors challenged the Chinese for centuries. Gold Belt Buckle, Xiongnu, Second Century B.C.E.</a:t>
            </a:r>
          </a:p>
          <a:p>
            <a:pPr eaLnBrk="1" hangingPunct="1">
              <a:spcBef>
                <a:spcPct val="0"/>
              </a:spcBef>
            </a:pPr>
            <a:endParaRPr lang="en-US" altLang="en-US" smtClean="0">
              <a:ea typeface="ＭＳ Ｐゴシック" pitchFamily="34" charset="-128"/>
            </a:endParaRP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99803BAE-0424-481C-A2D0-11E3EFD8B1E9}" type="slidenum">
              <a:rPr lang="en-US" altLang="en-US"/>
              <a:pPr eaLnBrk="1" hangingPunct="1">
                <a:spcBef>
                  <a:spcPct val="0"/>
                </a:spcBef>
              </a:pPr>
              <a:t>21</a:t>
            </a:fld>
            <a:endParaRPr lang="en-US" altLang="en-US"/>
          </a:p>
        </p:txBody>
      </p:sp>
    </p:spTree>
    <p:extLst>
      <p:ext uri="{BB962C8B-B14F-4D97-AF65-F5344CB8AC3E}">
        <p14:creationId xmlns:p14="http://schemas.microsoft.com/office/powerpoint/2010/main" val="391683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Silk Burial Banner from </a:t>
            </a:r>
            <a:r>
              <a:rPr lang="en-US" altLang="en-US" dirty="0" err="1" smtClean="0">
                <a:ea typeface="ＭＳ Ｐゴシック" pitchFamily="34" charset="-128"/>
              </a:rPr>
              <a:t>Mawangdui</a:t>
            </a:r>
            <a:r>
              <a:rPr lang="en-US" altLang="en-US" dirty="0" smtClean="0">
                <a:ea typeface="ＭＳ Ｐゴシック" pitchFamily="34" charset="-128"/>
              </a:rPr>
              <a:t>. This banner was placed on the coffin containing the mummified body of Lady Dai, wife of the ruler of a dependent kingdom in southern China, in the mid-second century B.C.E. The lower and upper portions depict the Underworld and Heaven, while the middle register shows the deceased and her family offering sacrifices to help her soul ascend to Heaven.</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C8432FC2-74BF-4EE9-BB5F-3B41510A0C60}" type="slidenum">
              <a:rPr lang="en-US" altLang="en-US"/>
              <a:pPr eaLnBrk="1" hangingPunct="1">
                <a:spcBef>
                  <a:spcPct val="0"/>
                </a:spcBef>
              </a:pPr>
              <a:t>23</a:t>
            </a:fld>
            <a:endParaRPr lang="en-US" altLang="en-US"/>
          </a:p>
        </p:txBody>
      </p:sp>
    </p:spTree>
    <p:extLst>
      <p:ext uri="{BB962C8B-B14F-4D97-AF65-F5344CB8AC3E}">
        <p14:creationId xmlns:p14="http://schemas.microsoft.com/office/powerpoint/2010/main" val="3602439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ea typeface="ＭＳ Ｐゴシック" pitchFamily="34" charset="-128"/>
              </a:rPr>
              <a:t>Description of table: A chronology of Rome and China from 1000 B.C.E. to 300 C.E.</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E03CBB1-2A03-4667-9F23-C85E4BDCA3A4}" type="slidenum">
              <a:rPr lang="en-US" altLang="en-US"/>
              <a:pPr eaLnBrk="1" hangingPunct="1">
                <a:spcBef>
                  <a:spcPct val="0"/>
                </a:spcBef>
              </a:pPr>
              <a:t>4</a:t>
            </a:fld>
            <a:endParaRPr lang="en-US" altLang="en-US"/>
          </a:p>
        </p:txBody>
      </p:sp>
    </p:spTree>
    <p:extLst>
      <p:ext uri="{BB962C8B-B14F-4D97-AF65-F5344CB8AC3E}">
        <p14:creationId xmlns:p14="http://schemas.microsoft.com/office/powerpoint/2010/main" val="1313809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Map 5.1: </a:t>
            </a:r>
            <a:r>
              <a:rPr lang="en-US" altLang="en-US" b="1" dirty="0" smtClean="0">
                <a:ea typeface="ＭＳ Ｐゴシック" pitchFamily="34" charset="-128"/>
              </a:rPr>
              <a:t>The Roman Empire. </a:t>
            </a:r>
            <a:r>
              <a:rPr lang="en-US" altLang="en-US" dirty="0" smtClean="0">
                <a:ea typeface="ＭＳ Ｐゴシック" pitchFamily="34" charset="-128"/>
              </a:rPr>
              <a:t>The Roman Empire came to encompass all the lands surrounding the Mediterranean Sea, as well as parts of continental Europe. When Augustus died in 14 C.E., he left instructions to his successors not to expand beyond the limits he had set, but Claudius invaded southern Britain in the mid-first century and the soldier-emperor Trajan added Romania early in the second century. Deserts and seas provided solid natural boundaries, but the long and vulnerable river border in central and eastern Europe would eventually prove expensive to defend and vulnerable to invasion by Germanic and Central Asian Peoples. </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0765686-2F56-4C62-83F2-D1407516FA14}" type="slidenum">
              <a:rPr lang="en-US" altLang="en-US"/>
              <a:pPr eaLnBrk="1" hangingPunct="1">
                <a:spcBef>
                  <a:spcPct val="0"/>
                </a:spcBef>
              </a:pPr>
              <a:t>5</a:t>
            </a:fld>
            <a:endParaRPr lang="en-US" altLang="en-US"/>
          </a:p>
        </p:txBody>
      </p:sp>
    </p:spTree>
    <p:extLst>
      <p:ext uri="{BB962C8B-B14F-4D97-AF65-F5344CB8AC3E}">
        <p14:creationId xmlns:p14="http://schemas.microsoft.com/office/powerpoint/2010/main" val="2525958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Statue of a Roman Carrying Busts of His Ancestors, First Century B.C.E.  Roman society was extremely conscious of status, and the status of an elite Roman family was determined in large part by the public achievements of ancestors and living members. A visitor to a Roman home found portraits of distinguished ancestors in the entry hall, along with labels listing the offices they held. Portrait heads were carried in funeral processions.</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735A9E8F-A67E-4E5F-A6EF-883F967FF5BF}" type="slidenum">
              <a:rPr lang="en-US" altLang="en-US"/>
              <a:pPr eaLnBrk="1" hangingPunct="1">
                <a:spcBef>
                  <a:spcPct val="0"/>
                </a:spcBef>
              </a:pPr>
              <a:t>7</a:t>
            </a:fld>
            <a:endParaRPr lang="en-US" altLang="en-US"/>
          </a:p>
        </p:txBody>
      </p:sp>
    </p:spTree>
    <p:extLst>
      <p:ext uri="{BB962C8B-B14F-4D97-AF65-F5344CB8AC3E}">
        <p14:creationId xmlns:p14="http://schemas.microsoft.com/office/powerpoint/2010/main" val="3612157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ea typeface="ＭＳ Ｐゴシック" pitchFamily="34" charset="-128"/>
              </a:rPr>
              <a:t>Scene from Trajan’s Column, Rome, circa 113 C.E. The Roman emperor Trajan erected a marble column 125 feet (38 meters) in height to commemorate his triumphant campaign in Dacia (modern Romania). The relief carving, which snakes around the column for 656 feet (200 meters), illustrates numerous episodes of the conquest and provides a detailed pictorial record of the equipment and practices of the Roman army in the field. This panel depicts soldiers building a fort.</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9C797F3A-091D-4EB4-8629-3F167521A0D4}" type="slidenum">
              <a:rPr lang="en-US" altLang="en-US"/>
              <a:pPr eaLnBrk="1" hangingPunct="1">
                <a:spcBef>
                  <a:spcPct val="0"/>
                </a:spcBef>
              </a:pPr>
              <a:t>9</a:t>
            </a:fld>
            <a:endParaRPr lang="en-US" altLang="en-US"/>
          </a:p>
        </p:txBody>
      </p:sp>
    </p:spTree>
    <p:extLst>
      <p:ext uri="{BB962C8B-B14F-4D97-AF65-F5344CB8AC3E}">
        <p14:creationId xmlns:p14="http://schemas.microsoft.com/office/powerpoint/2010/main" val="2846040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smtClean="0">
                <a:ea typeface="ＭＳ Ｐゴシック" pitchFamily="34" charset="-128"/>
              </a:rPr>
              <a:t>Roman Shop Selling Food and Drink. </a:t>
            </a:r>
            <a:r>
              <a:rPr lang="en-US" altLang="en-US" smtClean="0">
                <a:ea typeface="ＭＳ Ｐゴシック" pitchFamily="34" charset="-128"/>
              </a:rPr>
              <a:t>The bustling town of Pompeii on the Bay of Naples was buried in ash by the eruption of Mt. Vesuvius in 79 C.E. Archaeologists have unearthed the  streets, stores, and houses of this typical Roman town. Shops such as this sold hot food and drink served from clay vessels set into the counter. Shelves and niches behind the counter contained other items. In the background can be seen a well-paved street and a public fountain where the inhabitants could fetch water.</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C6821414-1124-41ED-ABD4-8A033010E227}" type="slidenum">
              <a:rPr lang="en-US" altLang="en-US"/>
              <a:pPr eaLnBrk="1" hangingPunct="1">
                <a:spcBef>
                  <a:spcPct val="0"/>
                </a:spcBef>
              </a:pPr>
              <a:t>11</a:t>
            </a:fld>
            <a:endParaRPr lang="en-US" altLang="en-US"/>
          </a:p>
        </p:txBody>
      </p:sp>
    </p:spTree>
    <p:extLst>
      <p:ext uri="{BB962C8B-B14F-4D97-AF65-F5344CB8AC3E}">
        <p14:creationId xmlns:p14="http://schemas.microsoft.com/office/powerpoint/2010/main" val="3265082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dirty="0" smtClean="0">
                <a:ea typeface="ＭＳ Ｐゴシック" pitchFamily="34" charset="-128"/>
              </a:rPr>
              <a:t>Roman Aqueduct near Tarragona, Spain. </a:t>
            </a:r>
            <a:r>
              <a:rPr lang="en-US" altLang="en-US" dirty="0" smtClean="0">
                <a:ea typeface="ＭＳ Ｐゴシック" pitchFamily="34" charset="-128"/>
              </a:rPr>
              <a:t>The growth of towns and cities challenged Roman officials to provide an adequate supply of water. Aqueducts channeled water from a source, sometimes many miles away, to an urban complex using only the force of gravity. To bring an aqueduct from high ground into the city, Roman engineers designed long, continuous rows of arches that maintained a steady downhill slope. Scholars sometimes can roughly estimate the population of an ancient city by calculating the amount of water that was available to it.</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CCDB9B5-8D85-4DC6-A4E0-4488ECBD8755}" type="slidenum">
              <a:rPr lang="en-US" altLang="en-US"/>
              <a:pPr eaLnBrk="1" hangingPunct="1">
                <a:spcBef>
                  <a:spcPct val="0"/>
                </a:spcBef>
              </a:pPr>
              <a:t>14</a:t>
            </a:fld>
            <a:endParaRPr lang="en-US" altLang="en-US"/>
          </a:p>
        </p:txBody>
      </p:sp>
    </p:spTree>
    <p:extLst>
      <p:ext uri="{BB962C8B-B14F-4D97-AF65-F5344CB8AC3E}">
        <p14:creationId xmlns:p14="http://schemas.microsoft.com/office/powerpoint/2010/main" val="261701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ea typeface="ＭＳ Ｐゴシック" pitchFamily="34" charset="-128"/>
              </a:rPr>
              <a:t>Roman Glass. The discovery of the technique of glassblowing by the first century C.E. allowed Roman craftsmen to create elegant, thin-walled vessels in varied shapes and sizes. The color comes from trace elements in the sand from which the glass was made.</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2C2B82A-BEB0-4386-AEA0-3772D917E045}" type="slidenum">
              <a:rPr lang="en-US" altLang="en-US"/>
              <a:pPr eaLnBrk="1" hangingPunct="1">
                <a:spcBef>
                  <a:spcPct val="0"/>
                </a:spcBef>
              </a:pPr>
              <a:t>15</a:t>
            </a:fld>
            <a:endParaRPr lang="en-US" altLang="en-US"/>
          </a:p>
        </p:txBody>
      </p:sp>
    </p:spTree>
    <p:extLst>
      <p:ext uri="{BB962C8B-B14F-4D97-AF65-F5344CB8AC3E}">
        <p14:creationId xmlns:p14="http://schemas.microsoft.com/office/powerpoint/2010/main" val="366345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ea typeface="ＭＳ Ｐゴシック" pitchFamily="34" charset="-128"/>
              </a:rPr>
              <a:t>Map 5.2: </a:t>
            </a:r>
            <a:r>
              <a:rPr lang="en-US" altLang="en-US" b="1" dirty="0" smtClean="0">
                <a:ea typeface="ＭＳ Ｐゴシック" pitchFamily="34" charset="-128"/>
              </a:rPr>
              <a:t>Han China. </a:t>
            </a:r>
            <a:r>
              <a:rPr lang="en-US" altLang="en-US" dirty="0" smtClean="0">
                <a:ea typeface="ＭＳ Ｐゴシック" pitchFamily="34" charset="-128"/>
              </a:rPr>
              <a:t>The Qin and Han rulers of northeast China extended their control over all of eastern China and extensive territories to the west. A series of walls in the north and northwest, built to check the incursions of nomadic peoples from the steppes, were joined together to form the ancestor of the present-day Great Wall of China. An extensive network of roads connecting towns, cities, and frontier forts promoted rapid communication and facilitated trade. The Silk Road carried China’s most treasured products to Central, South, and West Asia and the Mediterranean lands. © Cengage Learning</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0649A2D-D8DB-4522-91C0-613E8F30BB94}" type="slidenum">
              <a:rPr lang="en-US" altLang="en-US"/>
              <a:pPr eaLnBrk="1" hangingPunct="1">
                <a:spcBef>
                  <a:spcPct val="0"/>
                </a:spcBef>
              </a:pPr>
              <a:t>18</a:t>
            </a:fld>
            <a:endParaRPr lang="en-US" altLang="en-US"/>
          </a:p>
        </p:txBody>
      </p:sp>
    </p:spTree>
    <p:extLst>
      <p:ext uri="{BB962C8B-B14F-4D97-AF65-F5344CB8AC3E}">
        <p14:creationId xmlns:p14="http://schemas.microsoft.com/office/powerpoint/2010/main" val="6538739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24343"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155825"/>
            <a:ext cx="4343400" cy="2555875"/>
          </a:xfrm>
        </p:spPr>
        <p:txBody>
          <a:bodyPr/>
          <a:lstStyle/>
          <a:p>
            <a:pPr eaLnBrk="1" hangingPunct="1">
              <a:spcBef>
                <a:spcPct val="20000"/>
              </a:spcBef>
              <a:defRPr/>
            </a:pPr>
            <a:r>
              <a:rPr lang="en-US" altLang="en-US" sz="3200" dirty="0" smtClean="0">
                <a:latin typeface="Arial" pitchFamily="34" charset="0"/>
              </a:rPr>
              <a:t>Chapter 5</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An Age of Empires: Rome and Han China, 753 B.C.E.-330 C.E.</a:t>
            </a:r>
          </a:p>
        </p:txBody>
      </p:sp>
    </p:spTree>
    <p:extLst>
      <p:ext uri="{BB962C8B-B14F-4D97-AF65-F5344CB8AC3E}">
        <p14:creationId xmlns:p14="http://schemas.microsoft.com/office/powerpoint/2010/main" val="1210354149"/>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76225"/>
            <a:ext cx="7772400" cy="1200150"/>
          </a:xfrm>
        </p:spPr>
        <p:txBody>
          <a:bodyPr/>
          <a:lstStyle/>
          <a:p>
            <a:pPr eaLnBrk="1" hangingPunct="1"/>
            <a:r>
              <a:rPr lang="en-US" altLang="en-US" sz="3600" dirty="0" smtClean="0">
                <a:solidFill>
                  <a:schemeClr val="tx1"/>
                </a:solidFill>
                <a:latin typeface="Arial" charset="0"/>
              </a:rPr>
              <a:t>Rome</a:t>
            </a:r>
            <a:r>
              <a:rPr lang="ja-JP" altLang="en-US" sz="3600" dirty="0" smtClean="0">
                <a:solidFill>
                  <a:schemeClr val="tx1"/>
                </a:solidFill>
                <a:latin typeface="Arial" charset="0"/>
              </a:rPr>
              <a:t>’</a:t>
            </a:r>
            <a:r>
              <a:rPr lang="en-US" altLang="ja-JP" sz="3600" dirty="0" smtClean="0">
                <a:solidFill>
                  <a:schemeClr val="tx1"/>
                </a:solidFill>
                <a:latin typeface="Arial" charset="0"/>
              </a:rPr>
              <a:t>s Creation of a Mediterranean Empire, 753 B.C.E.–330 C.E. (4/6)</a:t>
            </a:r>
            <a:endParaRPr lang="en-US" altLang="en-US" sz="3600" dirty="0" smtClean="0">
              <a:solidFill>
                <a:schemeClr val="tx1"/>
              </a:solidFill>
              <a:latin typeface="Arial" charset="0"/>
            </a:endParaRPr>
          </a:p>
        </p:txBody>
      </p:sp>
      <p:sp>
        <p:nvSpPr>
          <p:cNvPr id="12291" name="Content Placeholder 2"/>
          <p:cNvSpPr>
            <a:spLocks noGrp="1"/>
          </p:cNvSpPr>
          <p:nvPr>
            <p:ph idx="1"/>
          </p:nvPr>
        </p:nvSpPr>
        <p:spPr>
          <a:xfrm>
            <a:off x="685800" y="1752600"/>
            <a:ext cx="7772400" cy="4622800"/>
          </a:xfrm>
        </p:spPr>
        <p:txBody>
          <a:bodyPr/>
          <a:lstStyle/>
          <a:p>
            <a:pPr marL="0" indent="0" eaLnBrk="1" hangingPunct="1">
              <a:buFontTx/>
              <a:buChar char="•"/>
            </a:pPr>
            <a:r>
              <a:rPr lang="en-US" altLang="en-US" dirty="0" smtClean="0">
                <a:latin typeface="Arial" charset="0"/>
              </a:rPr>
              <a:t> The Roman </a:t>
            </a:r>
            <a:r>
              <a:rPr lang="en-US" altLang="en-US" dirty="0" err="1" smtClean="0">
                <a:latin typeface="Arial" charset="0"/>
              </a:rPr>
              <a:t>Principate</a:t>
            </a:r>
            <a:r>
              <a:rPr lang="en-US" altLang="en-US" dirty="0" smtClean="0">
                <a:latin typeface="Arial" charset="0"/>
              </a:rPr>
              <a:t>, 31 B.C.E. – 330 C.E.</a:t>
            </a:r>
          </a:p>
          <a:p>
            <a:pPr marL="857250" lvl="1" indent="-457200" eaLnBrk="1" hangingPunct="1">
              <a:buFont typeface="Arial" charset="0"/>
              <a:buChar char="•"/>
            </a:pPr>
            <a:r>
              <a:rPr lang="en-US" altLang="en-US" dirty="0" smtClean="0">
                <a:latin typeface="Arial" charset="0"/>
              </a:rPr>
              <a:t>Octavian/Augustus: “</a:t>
            </a:r>
            <a:r>
              <a:rPr lang="en-US" altLang="ja-JP" dirty="0" err="1" smtClean="0">
                <a:latin typeface="Arial" charset="0"/>
              </a:rPr>
              <a:t>princeps</a:t>
            </a:r>
            <a:r>
              <a:rPr lang="en-US" altLang="en-US" dirty="0" smtClean="0">
                <a:latin typeface="Arial" charset="0"/>
              </a:rPr>
              <a:t>”</a:t>
            </a:r>
            <a:endParaRPr lang="en-US" altLang="ja-JP" dirty="0" smtClean="0">
              <a:latin typeface="Arial" charset="0"/>
            </a:endParaRPr>
          </a:p>
          <a:p>
            <a:pPr marL="857250" lvl="1" indent="-457200" eaLnBrk="1" hangingPunct="1">
              <a:buFont typeface="Arial" charset="0"/>
              <a:buChar char="•"/>
            </a:pPr>
            <a:r>
              <a:rPr lang="en-US" altLang="en-US" dirty="0" smtClean="0">
                <a:latin typeface="Arial" charset="0"/>
              </a:rPr>
              <a:t>Emperors as law-givers</a:t>
            </a:r>
          </a:p>
          <a:p>
            <a:pPr marL="0" indent="0" eaLnBrk="1" hangingPunct="1">
              <a:buFontTx/>
              <a:buChar char="•"/>
            </a:pPr>
            <a:r>
              <a:rPr lang="en-US" altLang="en-US" dirty="0" smtClean="0">
                <a:latin typeface="Arial" charset="0"/>
              </a:rPr>
              <a:t> An Urban Empire</a:t>
            </a:r>
          </a:p>
          <a:p>
            <a:pPr marL="857250" lvl="1" indent="-457200" eaLnBrk="1" hangingPunct="1">
              <a:buFont typeface="Arial" charset="0"/>
              <a:buChar char="•"/>
            </a:pPr>
            <a:r>
              <a:rPr lang="en-US" altLang="en-US" dirty="0" smtClean="0">
                <a:latin typeface="Arial" charset="0"/>
              </a:rPr>
              <a:t>Network of cities/towns</a:t>
            </a:r>
          </a:p>
          <a:p>
            <a:pPr marL="857250" lvl="1" indent="-457200" eaLnBrk="1" hangingPunct="1">
              <a:buFont typeface="Arial" charset="0"/>
              <a:buChar char="•"/>
            </a:pPr>
            <a:r>
              <a:rPr lang="en-US" altLang="en-US" dirty="0" smtClean="0">
                <a:latin typeface="Arial" charset="0"/>
              </a:rPr>
              <a:t>Trade</a:t>
            </a:r>
          </a:p>
          <a:p>
            <a:pPr marL="857250" lvl="1" indent="-457200" eaLnBrk="1" hangingPunct="1">
              <a:buFont typeface="Arial" charset="0"/>
              <a:buChar char="•"/>
            </a:pPr>
            <a:r>
              <a:rPr lang="en-US" altLang="en-US" dirty="0" smtClean="0">
                <a:latin typeface="Arial" charset="0"/>
              </a:rPr>
              <a:t>Romanization</a:t>
            </a:r>
          </a:p>
        </p:txBody>
      </p:sp>
    </p:spTree>
    <p:extLst>
      <p:ext uri="{BB962C8B-B14F-4D97-AF65-F5344CB8AC3E}">
        <p14:creationId xmlns:p14="http://schemas.microsoft.com/office/powerpoint/2010/main" val="891103416"/>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9525"/>
            <a:ext cx="7772400" cy="492125"/>
          </a:xfrm>
        </p:spPr>
        <p:txBody>
          <a:bodyPr/>
          <a:lstStyle/>
          <a:p>
            <a:r>
              <a:rPr lang="en-US" altLang="en-US" sz="2600" dirty="0" smtClean="0">
                <a:latin typeface="Arial" charset="0"/>
              </a:rPr>
              <a:t>Roman Shop Selling Food and Drink</a:t>
            </a:r>
          </a:p>
        </p:txBody>
      </p:sp>
      <p:pic>
        <p:nvPicPr>
          <p:cNvPr id="13315" name="Picture 1" descr="Roman Shop Selling Food and Drink. The bustling town of Pompeii on the Bay of Naples was buried in ash by the eruption of Mt. Vesuvius in 79 C.E. Archaeologists have unearthed the streets, stores, and houses of this typical Roman town. Shops such as this sold hot food and drink served from clay vessels set into the counter. Shelves and niches behind the counter contained other items. In the background can be seen a well-paved street and a public fountain where the inhabitants could fetch wate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350" y="552283"/>
            <a:ext cx="81153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Content Placeholder 2"/>
          <p:cNvSpPr>
            <a:spLocks noGrp="1"/>
          </p:cNvSpPr>
          <p:nvPr>
            <p:ph idx="1"/>
          </p:nvPr>
        </p:nvSpPr>
        <p:spPr>
          <a:xfrm>
            <a:off x="8458200" y="6588125"/>
            <a:ext cx="685800" cy="276225"/>
          </a:xfrm>
        </p:spPr>
        <p:txBody>
          <a:bodyPr/>
          <a:lstStyle/>
          <a:p>
            <a:r>
              <a:rPr lang="en-US" altLang="en-US" sz="1200" b="1" dirty="0" smtClean="0">
                <a:latin typeface="Arial" charset="0"/>
              </a:rPr>
              <a:t> p146</a:t>
            </a:r>
          </a:p>
        </p:txBody>
      </p:sp>
    </p:spTree>
    <p:extLst>
      <p:ext uri="{BB962C8B-B14F-4D97-AF65-F5344CB8AC3E}">
        <p14:creationId xmlns:p14="http://schemas.microsoft.com/office/powerpoint/2010/main" val="3538775007"/>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276225"/>
            <a:ext cx="7772400" cy="1200150"/>
          </a:xfrm>
        </p:spPr>
        <p:txBody>
          <a:bodyPr/>
          <a:lstStyle/>
          <a:p>
            <a:pPr eaLnBrk="1" hangingPunct="1"/>
            <a:r>
              <a:rPr lang="en-US" altLang="en-US" sz="3600" dirty="0" smtClean="0">
                <a:solidFill>
                  <a:schemeClr val="tx1"/>
                </a:solidFill>
                <a:latin typeface="Arial" charset="0"/>
              </a:rPr>
              <a:t>Rome</a:t>
            </a:r>
            <a:r>
              <a:rPr lang="ja-JP" altLang="en-US" sz="3600" dirty="0" smtClean="0">
                <a:solidFill>
                  <a:schemeClr val="tx1"/>
                </a:solidFill>
                <a:latin typeface="Arial" charset="0"/>
              </a:rPr>
              <a:t>’</a:t>
            </a:r>
            <a:r>
              <a:rPr lang="en-US" altLang="ja-JP" sz="3600" dirty="0" smtClean="0">
                <a:solidFill>
                  <a:schemeClr val="tx1"/>
                </a:solidFill>
                <a:latin typeface="Arial" charset="0"/>
              </a:rPr>
              <a:t>s Creation of a Mediterranean Empire, 753 B.C.E.–330 C.E. (5/6)</a:t>
            </a:r>
            <a:endParaRPr lang="en-US" altLang="en-US" sz="3600" dirty="0" smtClean="0">
              <a:solidFill>
                <a:schemeClr val="tx1"/>
              </a:solidFill>
              <a:latin typeface="Arial" charset="0"/>
            </a:endParaRPr>
          </a:p>
        </p:txBody>
      </p:sp>
      <p:sp>
        <p:nvSpPr>
          <p:cNvPr id="14339" name="Content Placeholder 2"/>
          <p:cNvSpPr>
            <a:spLocks noGrp="1"/>
          </p:cNvSpPr>
          <p:nvPr>
            <p:ph idx="1"/>
          </p:nvPr>
        </p:nvSpPr>
        <p:spPr>
          <a:xfrm>
            <a:off x="685800" y="1752600"/>
            <a:ext cx="7772400" cy="3908425"/>
          </a:xfrm>
        </p:spPr>
        <p:txBody>
          <a:bodyPr/>
          <a:lstStyle/>
          <a:p>
            <a:pPr marL="0" indent="0" eaLnBrk="1" hangingPunct="1">
              <a:buFontTx/>
              <a:buChar char="•"/>
            </a:pPr>
            <a:r>
              <a:rPr lang="en-US" altLang="en-US" dirty="0" smtClean="0">
                <a:latin typeface="Arial" charset="0"/>
              </a:rPr>
              <a:t> The Rise of Christianity</a:t>
            </a:r>
          </a:p>
          <a:p>
            <a:pPr marL="857250" lvl="1" indent="-457200" eaLnBrk="1" hangingPunct="1">
              <a:buFont typeface="Arial" charset="0"/>
              <a:buChar char="•"/>
            </a:pPr>
            <a:r>
              <a:rPr lang="en-US" altLang="en-US" dirty="0" smtClean="0">
                <a:latin typeface="Arial" charset="0"/>
              </a:rPr>
              <a:t>Jesus and Roman Palestine</a:t>
            </a:r>
          </a:p>
          <a:p>
            <a:pPr marL="857250" lvl="1" indent="-457200" eaLnBrk="1" hangingPunct="1">
              <a:buFont typeface="Arial" charset="0"/>
              <a:buChar char="•"/>
            </a:pPr>
            <a:r>
              <a:rPr lang="en-US" altLang="en-US" dirty="0" smtClean="0">
                <a:latin typeface="Arial" charset="0"/>
              </a:rPr>
              <a:t>Evangelization</a:t>
            </a:r>
          </a:p>
          <a:p>
            <a:pPr marL="1257300" lvl="2" indent="-457200" eaLnBrk="1" hangingPunct="1"/>
            <a:r>
              <a:rPr lang="en-US" altLang="en-US" dirty="0" smtClean="0">
                <a:latin typeface="Arial" charset="0"/>
              </a:rPr>
              <a:t>Apostles/Paul of Tarsus</a:t>
            </a:r>
          </a:p>
          <a:p>
            <a:pPr marL="857250" lvl="1" indent="-457200" eaLnBrk="1" hangingPunct="1">
              <a:buFont typeface="Arial" charset="0"/>
              <a:buChar char="•"/>
            </a:pPr>
            <a:r>
              <a:rPr lang="en-US" altLang="en-US" dirty="0" smtClean="0">
                <a:latin typeface="Arial" charset="0"/>
              </a:rPr>
              <a:t>Expansion in Rome</a:t>
            </a:r>
          </a:p>
          <a:p>
            <a:pPr marL="1257300" lvl="2" indent="-457200" eaLnBrk="1" hangingPunct="1"/>
            <a:r>
              <a:rPr lang="en-US" altLang="en-US" dirty="0" smtClean="0">
                <a:latin typeface="Arial" charset="0"/>
              </a:rPr>
              <a:t>hierarchy</a:t>
            </a:r>
          </a:p>
          <a:p>
            <a:pPr marL="1257300" lvl="2" indent="-457200" eaLnBrk="1" hangingPunct="1"/>
            <a:r>
              <a:rPr lang="en-US" altLang="en-US" dirty="0" smtClean="0">
                <a:latin typeface="Arial" charset="0"/>
              </a:rPr>
              <a:t>mystery cults</a:t>
            </a:r>
            <a:endParaRPr lang="en-US" altLang="en-US" dirty="0" smtClean="0">
              <a:solidFill>
                <a:srgbClr val="FF0000"/>
              </a:solidFill>
              <a:latin typeface="Arial" charset="0"/>
            </a:endParaRPr>
          </a:p>
        </p:txBody>
      </p:sp>
    </p:spTree>
    <p:extLst>
      <p:ext uri="{BB962C8B-B14F-4D97-AF65-F5344CB8AC3E}">
        <p14:creationId xmlns:p14="http://schemas.microsoft.com/office/powerpoint/2010/main" val="2789346497"/>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85800" y="276225"/>
            <a:ext cx="7772400" cy="1200150"/>
          </a:xfrm>
        </p:spPr>
        <p:txBody>
          <a:bodyPr/>
          <a:lstStyle/>
          <a:p>
            <a:pPr eaLnBrk="1" hangingPunct="1"/>
            <a:r>
              <a:rPr lang="en-US" altLang="en-US" sz="3600" dirty="0" smtClean="0">
                <a:solidFill>
                  <a:schemeClr val="tx1"/>
                </a:solidFill>
                <a:latin typeface="Arial" charset="0"/>
              </a:rPr>
              <a:t>Rome</a:t>
            </a:r>
            <a:r>
              <a:rPr lang="ja-JP" altLang="en-US" sz="3600" dirty="0" smtClean="0">
                <a:solidFill>
                  <a:schemeClr val="tx1"/>
                </a:solidFill>
                <a:latin typeface="Arial" charset="0"/>
              </a:rPr>
              <a:t>’</a:t>
            </a:r>
            <a:r>
              <a:rPr lang="en-US" altLang="ja-JP" sz="3600" dirty="0" smtClean="0">
                <a:solidFill>
                  <a:schemeClr val="tx1"/>
                </a:solidFill>
                <a:latin typeface="Arial" charset="0"/>
              </a:rPr>
              <a:t>s Creation of a Mediterranean Empire, 753 B.C.E.–330 C.E. (6/6)</a:t>
            </a:r>
            <a:endParaRPr lang="en-US" altLang="en-US" sz="3600" dirty="0" smtClean="0">
              <a:solidFill>
                <a:schemeClr val="tx1"/>
              </a:solidFill>
              <a:latin typeface="Arial" charset="0"/>
            </a:endParaRPr>
          </a:p>
        </p:txBody>
      </p:sp>
      <p:sp>
        <p:nvSpPr>
          <p:cNvPr id="15363" name="Content Placeholder 2"/>
          <p:cNvSpPr>
            <a:spLocks noGrp="1"/>
          </p:cNvSpPr>
          <p:nvPr>
            <p:ph idx="1"/>
          </p:nvPr>
        </p:nvSpPr>
        <p:spPr>
          <a:xfrm>
            <a:off x="685800" y="1752600"/>
            <a:ext cx="7772400" cy="4130675"/>
          </a:xfrm>
        </p:spPr>
        <p:txBody>
          <a:bodyPr/>
          <a:lstStyle/>
          <a:p>
            <a:pPr marL="0" indent="0" eaLnBrk="1" hangingPunct="1">
              <a:buFontTx/>
              <a:buChar char="•"/>
            </a:pPr>
            <a:r>
              <a:rPr lang="en-US" altLang="en-US" dirty="0" smtClean="0">
                <a:latin typeface="Arial" charset="0"/>
              </a:rPr>
              <a:t> Technology and Transformation</a:t>
            </a:r>
          </a:p>
          <a:p>
            <a:pPr marL="400050" lvl="1" indent="0" eaLnBrk="1" hangingPunct="1">
              <a:buFont typeface="Arial" charset="0"/>
              <a:buChar char="•"/>
            </a:pPr>
            <a:r>
              <a:rPr lang="en-US" altLang="en-US" dirty="0" smtClean="0">
                <a:latin typeface="Arial" charset="0"/>
              </a:rPr>
              <a:t>	Engineering and Infrastructure</a:t>
            </a:r>
          </a:p>
          <a:p>
            <a:pPr marL="400050" lvl="1" indent="0" eaLnBrk="1" hangingPunct="1">
              <a:buFont typeface="Arial" charset="0"/>
              <a:buChar char="•"/>
            </a:pPr>
            <a:r>
              <a:rPr lang="en-US" altLang="en-US" dirty="0" smtClean="0">
                <a:latin typeface="Arial" charset="0"/>
              </a:rPr>
              <a:t>    State and Economic problems</a:t>
            </a:r>
          </a:p>
          <a:p>
            <a:pPr marL="1257300" lvl="2" indent="-457200" eaLnBrk="1" hangingPunct="1"/>
            <a:r>
              <a:rPr lang="en-US" altLang="en-US" sz="3200" dirty="0" smtClean="0">
                <a:latin typeface="Arial" charset="0"/>
              </a:rPr>
              <a:t>border raids</a:t>
            </a:r>
          </a:p>
          <a:p>
            <a:pPr marL="400050" lvl="1" indent="0" eaLnBrk="1" hangingPunct="1">
              <a:buFont typeface="Arial" charset="0"/>
              <a:buChar char="•"/>
            </a:pPr>
            <a:r>
              <a:rPr lang="en-US" altLang="en-US" dirty="0" smtClean="0">
                <a:latin typeface="Arial" charset="0"/>
              </a:rPr>
              <a:t>	Diocletian’s reforms</a:t>
            </a:r>
          </a:p>
          <a:p>
            <a:pPr marL="400050" lvl="1" indent="0" eaLnBrk="1" hangingPunct="1">
              <a:buFont typeface="Arial" charset="0"/>
              <a:buChar char="•"/>
            </a:pPr>
            <a:r>
              <a:rPr lang="en-US" altLang="en-US" dirty="0" smtClean="0">
                <a:latin typeface="Arial" charset="0"/>
              </a:rPr>
              <a:t>    Constantine</a:t>
            </a:r>
          </a:p>
          <a:p>
            <a:pPr marL="1257300" lvl="2" indent="-457200" eaLnBrk="1" hangingPunct="1"/>
            <a:r>
              <a:rPr lang="en-US" altLang="en-US" sz="3200" dirty="0" smtClean="0">
                <a:latin typeface="Arial" charset="0"/>
              </a:rPr>
              <a:t>Christianity and the move east</a:t>
            </a:r>
            <a:endParaRPr lang="en-US" altLang="en-US" sz="3200" dirty="0" smtClean="0">
              <a:solidFill>
                <a:srgbClr val="FF0000"/>
              </a:solidFill>
              <a:latin typeface="Arial" charset="0"/>
            </a:endParaRPr>
          </a:p>
        </p:txBody>
      </p:sp>
    </p:spTree>
    <p:extLst>
      <p:ext uri="{BB962C8B-B14F-4D97-AF65-F5344CB8AC3E}">
        <p14:creationId xmlns:p14="http://schemas.microsoft.com/office/powerpoint/2010/main" val="2325870437"/>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itle 1"/>
          <p:cNvSpPr>
            <a:spLocks noGrp="1"/>
          </p:cNvSpPr>
          <p:nvPr>
            <p:ph type="title"/>
          </p:nvPr>
        </p:nvSpPr>
        <p:spPr>
          <a:xfrm>
            <a:off x="685800" y="0"/>
            <a:ext cx="7772400" cy="492125"/>
          </a:xfrm>
        </p:spPr>
        <p:txBody>
          <a:bodyPr/>
          <a:lstStyle/>
          <a:p>
            <a:r>
              <a:rPr lang="en-US" altLang="en-US" sz="2600" smtClean="0">
                <a:latin typeface="Arial" charset="0"/>
              </a:rPr>
              <a:t>Roman Aqueduct near Tarragona, Spain</a:t>
            </a:r>
          </a:p>
        </p:txBody>
      </p:sp>
      <p:pic>
        <p:nvPicPr>
          <p:cNvPr id="16387" name="Picture 2" descr="Roman Aqueduct near Tarragona, Spain. The growth of towns and cities challenged Roman officials to provide an adequate supply of water. Aqueducts channeled water from a source, sometimes many miles away, to an urban complex using only the force of gravity. To bring an aqueduct from high ground into the city, Roman engineers designed long, continuous rows of arches that maintained a steady downhill slope. Scholars sometimes can roughly estimate the population of an ancient city by calculating the amount of water that was available to i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73075"/>
            <a:ext cx="9144000" cy="600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Content Placeholder 2"/>
          <p:cNvSpPr>
            <a:spLocks noGrp="1"/>
          </p:cNvSpPr>
          <p:nvPr>
            <p:ph idx="1"/>
          </p:nvPr>
        </p:nvSpPr>
        <p:spPr>
          <a:xfrm>
            <a:off x="8535988" y="6581775"/>
            <a:ext cx="609600" cy="276225"/>
          </a:xfrm>
        </p:spPr>
        <p:txBody>
          <a:bodyPr/>
          <a:lstStyle/>
          <a:p>
            <a:r>
              <a:rPr lang="en-US" altLang="en-US" sz="1200" b="1" dirty="0" smtClean="0">
                <a:latin typeface="Arial" charset="0"/>
              </a:rPr>
              <a:t> p149</a:t>
            </a:r>
          </a:p>
        </p:txBody>
      </p:sp>
    </p:spTree>
    <p:extLst>
      <p:ext uri="{BB962C8B-B14F-4D97-AF65-F5344CB8AC3E}">
        <p14:creationId xmlns:p14="http://schemas.microsoft.com/office/powerpoint/2010/main" val="1813142495"/>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itle 1"/>
          <p:cNvSpPr>
            <a:spLocks noGrp="1"/>
          </p:cNvSpPr>
          <p:nvPr>
            <p:ph type="title"/>
          </p:nvPr>
        </p:nvSpPr>
        <p:spPr>
          <a:xfrm>
            <a:off x="609600" y="208380"/>
            <a:ext cx="7772400" cy="492125"/>
          </a:xfrm>
        </p:spPr>
        <p:txBody>
          <a:bodyPr/>
          <a:lstStyle/>
          <a:p>
            <a:r>
              <a:rPr lang="en-US" altLang="en-US" sz="2600" dirty="0" smtClean="0">
                <a:latin typeface="Arial" charset="0"/>
              </a:rPr>
              <a:t>Roman Glass</a:t>
            </a:r>
          </a:p>
        </p:txBody>
      </p:sp>
      <p:pic>
        <p:nvPicPr>
          <p:cNvPr id="17411" name="Picture 1" descr="Roman Glass. The discovery of the technique of glassblowing by the first century C.E. allowed Roman craftsmen to create elegant, thin-walled vessels in varied shapes and sizes. The color comes from trace elements in the sand from which the glass was mad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36600"/>
            <a:ext cx="86360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Content Placeholder 2"/>
          <p:cNvSpPr>
            <a:spLocks noGrp="1"/>
          </p:cNvSpPr>
          <p:nvPr>
            <p:ph idx="1"/>
          </p:nvPr>
        </p:nvSpPr>
        <p:spPr>
          <a:xfrm>
            <a:off x="8534400" y="6578600"/>
            <a:ext cx="609600" cy="277813"/>
          </a:xfrm>
        </p:spPr>
        <p:txBody>
          <a:bodyPr/>
          <a:lstStyle/>
          <a:p>
            <a:r>
              <a:rPr lang="en-US" altLang="en-US" sz="1200" b="1" dirty="0" smtClean="0">
                <a:latin typeface="Arial" charset="0"/>
              </a:rPr>
              <a:t> p150</a:t>
            </a:r>
          </a:p>
        </p:txBody>
      </p:sp>
    </p:spTree>
    <p:extLst>
      <p:ext uri="{BB962C8B-B14F-4D97-AF65-F5344CB8AC3E}">
        <p14:creationId xmlns:p14="http://schemas.microsoft.com/office/powerpoint/2010/main" val="2099423845"/>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charset="0"/>
              </a:rPr>
              <a:t>The Origins of Imperial China, 221 B.C.E.–220 C.E. (1/4)</a:t>
            </a:r>
          </a:p>
        </p:txBody>
      </p:sp>
      <p:sp>
        <p:nvSpPr>
          <p:cNvPr id="18435" name="Rectangle 3"/>
          <p:cNvSpPr>
            <a:spLocks noGrp="1" noChangeArrowheads="1"/>
          </p:cNvSpPr>
          <p:nvPr>
            <p:ph type="body" idx="1"/>
          </p:nvPr>
        </p:nvSpPr>
        <p:spPr>
          <a:xfrm>
            <a:off x="685800" y="1752600"/>
            <a:ext cx="8305800" cy="2849563"/>
          </a:xfrm>
          <a:noFill/>
        </p:spPr>
        <p:txBody>
          <a:bodyPr/>
          <a:lstStyle/>
          <a:p>
            <a:pPr eaLnBrk="1" hangingPunct="1">
              <a:buFontTx/>
              <a:buChar char="•"/>
            </a:pPr>
            <a:r>
              <a:rPr lang="en-US" altLang="en-US" dirty="0" smtClean="0">
                <a:latin typeface="Arial" charset="0"/>
              </a:rPr>
              <a:t>The Qin Unification of China, 221–207 B.C.E.</a:t>
            </a:r>
          </a:p>
          <a:p>
            <a:pPr marL="1085850" lvl="1" indent="-342900" eaLnBrk="1" hangingPunct="1">
              <a:buFontTx/>
              <a:buChar char="•"/>
            </a:pPr>
            <a:r>
              <a:rPr lang="en-US" altLang="en-US" dirty="0" smtClean="0">
                <a:latin typeface="Arial" charset="0"/>
              </a:rPr>
              <a:t>Rise of centralized state: “China”</a:t>
            </a:r>
          </a:p>
          <a:p>
            <a:pPr marL="1085850" lvl="1" indent="-342900" eaLnBrk="1" hangingPunct="1">
              <a:buFontTx/>
              <a:buChar char="•"/>
            </a:pPr>
            <a:r>
              <a:rPr lang="en-US" altLang="en-US" dirty="0" smtClean="0">
                <a:latin typeface="Arial" charset="0"/>
              </a:rPr>
              <a:t>Shi </a:t>
            </a:r>
            <a:r>
              <a:rPr lang="en-US" altLang="en-US" dirty="0" err="1" smtClean="0">
                <a:latin typeface="Arial" charset="0"/>
              </a:rPr>
              <a:t>Huangdi</a:t>
            </a:r>
            <a:endParaRPr lang="en-US" altLang="en-US" dirty="0" smtClean="0">
              <a:latin typeface="Arial" charset="0"/>
            </a:endParaRPr>
          </a:p>
          <a:p>
            <a:pPr marL="1085850" lvl="1" indent="-342900" eaLnBrk="1" hangingPunct="1">
              <a:buFontTx/>
              <a:buChar char="•"/>
            </a:pPr>
            <a:r>
              <a:rPr lang="en-US" altLang="en-US" dirty="0" smtClean="0">
                <a:latin typeface="Arial" charset="0"/>
              </a:rPr>
              <a:t>Legalism and administration</a:t>
            </a:r>
            <a:endParaRPr lang="en-US" altLang="en-US" dirty="0" smtClean="0">
              <a:solidFill>
                <a:srgbClr val="FF0000"/>
              </a:solidFill>
              <a:latin typeface="Arial" charset="0"/>
            </a:endParaRPr>
          </a:p>
        </p:txBody>
      </p:sp>
    </p:spTree>
    <p:extLst>
      <p:ext uri="{BB962C8B-B14F-4D97-AF65-F5344CB8AC3E}">
        <p14:creationId xmlns:p14="http://schemas.microsoft.com/office/powerpoint/2010/main" val="2483306019"/>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charset="0"/>
              </a:rPr>
              <a:t>The Origins of Imperial China, 221 B.C.E.–220 C.E. (2/4)</a:t>
            </a:r>
            <a:endParaRPr lang="en-US" altLang="en-US" dirty="0" smtClean="0">
              <a:latin typeface="Arial" charset="0"/>
            </a:endParaRPr>
          </a:p>
        </p:txBody>
      </p:sp>
      <p:sp>
        <p:nvSpPr>
          <p:cNvPr id="19459" name="Content Placeholder 2"/>
          <p:cNvSpPr>
            <a:spLocks noGrp="1"/>
          </p:cNvSpPr>
          <p:nvPr>
            <p:ph idx="1"/>
          </p:nvPr>
        </p:nvSpPr>
        <p:spPr>
          <a:xfrm>
            <a:off x="685800" y="1752600"/>
            <a:ext cx="7772400" cy="2849563"/>
          </a:xfrm>
        </p:spPr>
        <p:txBody>
          <a:bodyPr/>
          <a:lstStyle/>
          <a:p>
            <a:pPr marL="0" indent="0" eaLnBrk="1" hangingPunct="1">
              <a:buFontTx/>
              <a:buChar char="•"/>
            </a:pPr>
            <a:r>
              <a:rPr lang="en-US" altLang="en-US" smtClean="0">
                <a:latin typeface="Arial" charset="0"/>
              </a:rPr>
              <a:t> The Long Reign of the Han, 202 B.C.E. – 220 C.E.</a:t>
            </a:r>
          </a:p>
          <a:p>
            <a:pPr marL="400050" lvl="1" indent="0" eaLnBrk="1" hangingPunct="1">
              <a:buFont typeface="Arial" charset="0"/>
              <a:buChar char="•"/>
            </a:pPr>
            <a:r>
              <a:rPr lang="en-US" altLang="en-US" smtClean="0">
                <a:latin typeface="Arial" charset="0"/>
              </a:rPr>
              <a:t> Expansion under Gaozu and Wu</a:t>
            </a:r>
          </a:p>
          <a:p>
            <a:pPr marL="400050" lvl="1" indent="0" eaLnBrk="1" hangingPunct="1">
              <a:buFont typeface="Arial" charset="0"/>
              <a:buChar char="•"/>
            </a:pPr>
            <a:r>
              <a:rPr lang="en-US" altLang="en-US" smtClean="0">
                <a:latin typeface="Arial" charset="0"/>
              </a:rPr>
              <a:t> Foundation of Silk Road trade</a:t>
            </a:r>
          </a:p>
          <a:p>
            <a:pPr marL="400050" lvl="1" indent="0" eaLnBrk="1" hangingPunct="1">
              <a:buFont typeface="Arial" charset="0"/>
              <a:buChar char="•"/>
            </a:pPr>
            <a:r>
              <a:rPr lang="en-US" altLang="en-US" smtClean="0">
                <a:latin typeface="Arial" charset="0"/>
              </a:rPr>
              <a:t> Confucianism and the state</a:t>
            </a:r>
          </a:p>
        </p:txBody>
      </p:sp>
    </p:spTree>
    <p:extLst>
      <p:ext uri="{BB962C8B-B14F-4D97-AF65-F5344CB8AC3E}">
        <p14:creationId xmlns:p14="http://schemas.microsoft.com/office/powerpoint/2010/main" val="1181202161"/>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itle 1"/>
          <p:cNvSpPr>
            <a:spLocks noGrp="1"/>
          </p:cNvSpPr>
          <p:nvPr>
            <p:ph type="title"/>
          </p:nvPr>
        </p:nvSpPr>
        <p:spPr>
          <a:xfrm>
            <a:off x="609600" y="114300"/>
            <a:ext cx="7772400" cy="492125"/>
          </a:xfrm>
        </p:spPr>
        <p:txBody>
          <a:bodyPr/>
          <a:lstStyle/>
          <a:p>
            <a:r>
              <a:rPr lang="en-US" altLang="en-US" sz="2600" dirty="0" smtClean="0">
                <a:latin typeface="Arial" charset="0"/>
              </a:rPr>
              <a:t>Han China</a:t>
            </a:r>
          </a:p>
        </p:txBody>
      </p:sp>
      <p:pic>
        <p:nvPicPr>
          <p:cNvPr id="20483" name="Picture 1" descr="Map 6.2: Han China. The Qin and Han rulers of northeast China extended their control over all of eastern China and extensive territories to the west. A series of walls in the north and northwest, built to check the incursions of nomadic peoples from the steppes, were joined together to form the ancestor of the present-day Great Wall of China. An extensive network of roads connecting towns, cities, and frontier forts promoted rapid communication and facilitated trade. The Silk Road carried China’s most treasured products to Central, South, and West Asia and the Mediterranean land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0600" y="606425"/>
            <a:ext cx="7239000" cy="587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Content Placeholder 2"/>
          <p:cNvSpPr>
            <a:spLocks noGrp="1"/>
          </p:cNvSpPr>
          <p:nvPr>
            <p:ph idx="1"/>
          </p:nvPr>
        </p:nvSpPr>
        <p:spPr>
          <a:xfrm>
            <a:off x="7924800" y="6581775"/>
            <a:ext cx="1219200" cy="276225"/>
          </a:xfrm>
        </p:spPr>
        <p:txBody>
          <a:bodyPr/>
          <a:lstStyle/>
          <a:p>
            <a:r>
              <a:rPr lang="en-US" altLang="en-US" sz="1200" b="1" dirty="0" smtClean="0">
                <a:latin typeface="Arial" charset="0"/>
              </a:rPr>
              <a:t> Map 5.2 p154</a:t>
            </a:r>
          </a:p>
        </p:txBody>
      </p:sp>
    </p:spTree>
    <p:extLst>
      <p:ext uri="{BB962C8B-B14F-4D97-AF65-F5344CB8AC3E}">
        <p14:creationId xmlns:p14="http://schemas.microsoft.com/office/powerpoint/2010/main" val="196507272"/>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itle 1"/>
          <p:cNvSpPr>
            <a:spLocks noGrp="1"/>
          </p:cNvSpPr>
          <p:nvPr>
            <p:ph type="title"/>
          </p:nvPr>
        </p:nvSpPr>
        <p:spPr>
          <a:xfrm>
            <a:off x="685800" y="152400"/>
            <a:ext cx="7772400" cy="492125"/>
          </a:xfrm>
        </p:spPr>
        <p:txBody>
          <a:bodyPr/>
          <a:lstStyle/>
          <a:p>
            <a:r>
              <a:rPr lang="en-US" altLang="en-US" sz="2600" dirty="0" smtClean="0">
                <a:latin typeface="Arial" charset="0"/>
              </a:rPr>
              <a:t>Terracotta Soldiers from the Tomb of Shi </a:t>
            </a:r>
            <a:r>
              <a:rPr lang="en-US" altLang="en-US" sz="2600" dirty="0" err="1" smtClean="0">
                <a:latin typeface="Arial" charset="0"/>
              </a:rPr>
              <a:t>Huangdi</a:t>
            </a:r>
            <a:endParaRPr lang="en-US" altLang="en-US" sz="2600" dirty="0" smtClean="0">
              <a:latin typeface="Arial" charset="0"/>
            </a:endParaRPr>
          </a:p>
        </p:txBody>
      </p:sp>
      <p:pic>
        <p:nvPicPr>
          <p:cNvPr id="21507" name="Picture 2" descr="Terracotta Soldiers from the Tomb of Shi Huangdi, “First Emperor” of China, Late Third Century B.C.E. Near the monumental tomb that he built for himself, the First Emperor filled a huge underground chamber with more than seven thousand life-size baked-clay statues of soldiers. The terra-cotta army was unearthed in the 1970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762000"/>
            <a:ext cx="8382000" cy="554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Content Placeholder 2"/>
          <p:cNvSpPr>
            <a:spLocks noGrp="1"/>
          </p:cNvSpPr>
          <p:nvPr>
            <p:ph idx="1"/>
          </p:nvPr>
        </p:nvSpPr>
        <p:spPr>
          <a:xfrm>
            <a:off x="8534400" y="6581775"/>
            <a:ext cx="609600" cy="276225"/>
          </a:xfrm>
        </p:spPr>
        <p:txBody>
          <a:bodyPr/>
          <a:lstStyle/>
          <a:p>
            <a:r>
              <a:rPr lang="en-US" altLang="en-US" sz="1200" b="1" dirty="0" smtClean="0">
                <a:latin typeface="Arial" charset="0"/>
              </a:rPr>
              <a:t>p155</a:t>
            </a:r>
          </a:p>
        </p:txBody>
      </p:sp>
    </p:spTree>
    <p:extLst>
      <p:ext uri="{BB962C8B-B14F-4D97-AF65-F5344CB8AC3E}">
        <p14:creationId xmlns:p14="http://schemas.microsoft.com/office/powerpoint/2010/main" val="2215849933"/>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1"/>
          <p:cNvSpPr>
            <a:spLocks noGrp="1"/>
          </p:cNvSpPr>
          <p:nvPr>
            <p:ph type="title"/>
          </p:nvPr>
        </p:nvSpPr>
        <p:spPr>
          <a:xfrm>
            <a:off x="-11113" y="7938"/>
            <a:ext cx="9144001" cy="492125"/>
          </a:xfrm>
        </p:spPr>
        <p:txBody>
          <a:bodyPr/>
          <a:lstStyle/>
          <a:p>
            <a:r>
              <a:rPr lang="en-US" altLang="en-US" sz="2600" dirty="0" smtClean="0">
                <a:latin typeface="Arial" charset="0"/>
              </a:rPr>
              <a:t>Dancing Girl Wearing Silk Garment</a:t>
            </a:r>
          </a:p>
        </p:txBody>
      </p:sp>
      <p:pic>
        <p:nvPicPr>
          <p:cNvPr id="4099" name="Picture 1" descr="Dancing Girl Wearing Silk Garment, Second–Third Century C.E.  This Roman mosaic depicts a musician accompanying a dancer who is wearing a sheer garment of silk imported from Chin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87387" y="542632"/>
            <a:ext cx="7747000"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Content Placeholder 2"/>
          <p:cNvSpPr>
            <a:spLocks noGrp="1"/>
          </p:cNvSpPr>
          <p:nvPr>
            <p:ph idx="1"/>
          </p:nvPr>
        </p:nvSpPr>
        <p:spPr>
          <a:xfrm>
            <a:off x="8534400" y="6578600"/>
            <a:ext cx="609600" cy="277813"/>
          </a:xfrm>
        </p:spPr>
        <p:txBody>
          <a:bodyPr/>
          <a:lstStyle/>
          <a:p>
            <a:r>
              <a:rPr lang="en-US" altLang="en-US" sz="1200" b="1" dirty="0" smtClean="0">
                <a:latin typeface="Arial" charset="0"/>
              </a:rPr>
              <a:t> p136</a:t>
            </a:r>
          </a:p>
        </p:txBody>
      </p:sp>
    </p:spTree>
    <p:extLst>
      <p:ext uri="{BB962C8B-B14F-4D97-AF65-F5344CB8AC3E}">
        <p14:creationId xmlns:p14="http://schemas.microsoft.com/office/powerpoint/2010/main" val="1741932560"/>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charset="0"/>
              </a:rPr>
              <a:t>The Origins of Imperial China, 221 B.C.E.–220 C.E. (3/4)</a:t>
            </a:r>
            <a:endParaRPr lang="en-US" altLang="en-US" dirty="0" smtClean="0">
              <a:latin typeface="Arial" charset="0"/>
            </a:endParaRPr>
          </a:p>
        </p:txBody>
      </p:sp>
      <p:sp>
        <p:nvSpPr>
          <p:cNvPr id="22531" name="Content Placeholder 2"/>
          <p:cNvSpPr>
            <a:spLocks noGrp="1"/>
          </p:cNvSpPr>
          <p:nvPr>
            <p:ph idx="1"/>
          </p:nvPr>
        </p:nvSpPr>
        <p:spPr>
          <a:xfrm>
            <a:off x="685800" y="1752600"/>
            <a:ext cx="7772400" cy="4721292"/>
          </a:xfrm>
        </p:spPr>
        <p:txBody>
          <a:bodyPr/>
          <a:lstStyle/>
          <a:p>
            <a:pPr marL="0" indent="0" eaLnBrk="1" hangingPunct="1">
              <a:buFontTx/>
              <a:buChar char="•"/>
            </a:pPr>
            <a:r>
              <a:rPr lang="en-US" altLang="en-US" dirty="0" smtClean="0">
                <a:latin typeface="Arial" charset="0"/>
              </a:rPr>
              <a:t> Chinese Society</a:t>
            </a:r>
          </a:p>
          <a:p>
            <a:pPr marL="857250" lvl="1" indent="-457200" eaLnBrk="1" hangingPunct="1">
              <a:buFont typeface="Arial" panose="020B0604020202020204" pitchFamily="34" charset="0"/>
              <a:buChar char="•"/>
            </a:pPr>
            <a:r>
              <a:rPr lang="en-US" altLang="en-US" dirty="0" smtClean="0">
                <a:latin typeface="Arial" charset="0"/>
              </a:rPr>
              <a:t>	Family and hierarchy</a:t>
            </a:r>
          </a:p>
          <a:p>
            <a:pPr marL="857250" lvl="1" indent="-457200" eaLnBrk="1" hangingPunct="1">
              <a:buFont typeface="Arial" panose="020B0604020202020204" pitchFamily="34" charset="0"/>
              <a:buChar char="•"/>
            </a:pPr>
            <a:r>
              <a:rPr lang="en-US" altLang="en-US" dirty="0" smtClean="0">
                <a:latin typeface="Arial" charset="0"/>
              </a:rPr>
              <a:t>	Urbanization</a:t>
            </a:r>
          </a:p>
          <a:p>
            <a:pPr marL="857250" lvl="1" indent="-457200" eaLnBrk="1" hangingPunct="1">
              <a:buFont typeface="Arial" panose="020B0604020202020204" pitchFamily="34" charset="0"/>
              <a:buChar char="•"/>
            </a:pPr>
            <a:r>
              <a:rPr lang="en-US" altLang="en-US" dirty="0" smtClean="0">
                <a:latin typeface="Arial" charset="0"/>
              </a:rPr>
              <a:t>	Merchants, gentry and the state</a:t>
            </a:r>
          </a:p>
          <a:p>
            <a:pPr marL="0" indent="0" eaLnBrk="1" hangingPunct="1">
              <a:buFontTx/>
              <a:buChar char="•"/>
            </a:pPr>
            <a:r>
              <a:rPr lang="en-US" altLang="en-US" dirty="0" smtClean="0">
                <a:latin typeface="Arial" charset="0"/>
              </a:rPr>
              <a:t> New Forms of Thought and Belief</a:t>
            </a:r>
          </a:p>
          <a:p>
            <a:pPr marL="857250" lvl="1" indent="-457200" eaLnBrk="1" hangingPunct="1">
              <a:buFont typeface="Arial" panose="020B0604020202020204" pitchFamily="34" charset="0"/>
              <a:buChar char="•"/>
            </a:pPr>
            <a:r>
              <a:rPr lang="en-US" altLang="en-US" dirty="0" smtClean="0">
                <a:latin typeface="Arial" charset="0"/>
              </a:rPr>
              <a:t>	Historian </a:t>
            </a:r>
            <a:r>
              <a:rPr lang="en-US" altLang="en-US" dirty="0" err="1" smtClean="0">
                <a:latin typeface="Arial" charset="0"/>
              </a:rPr>
              <a:t>Sima</a:t>
            </a:r>
            <a:r>
              <a:rPr lang="en-US" altLang="en-US" dirty="0" smtClean="0">
                <a:latin typeface="Arial" charset="0"/>
              </a:rPr>
              <a:t> Qian</a:t>
            </a:r>
          </a:p>
          <a:p>
            <a:pPr marL="857250" lvl="1" indent="-457200" eaLnBrk="1" hangingPunct="1">
              <a:buFont typeface="Arial" panose="020B0604020202020204" pitchFamily="34" charset="0"/>
              <a:buChar char="•"/>
            </a:pPr>
            <a:r>
              <a:rPr lang="en-US" altLang="en-US" dirty="0" smtClean="0">
                <a:latin typeface="Arial" charset="0"/>
              </a:rPr>
              <a:t>	military technology</a:t>
            </a:r>
          </a:p>
          <a:p>
            <a:pPr marL="857250" lvl="1" indent="-457200" eaLnBrk="1" hangingPunct="1">
              <a:buFont typeface="Arial" panose="020B0604020202020204" pitchFamily="34" charset="0"/>
              <a:buChar char="•"/>
            </a:pPr>
            <a:r>
              <a:rPr lang="en-US" altLang="en-US" dirty="0" smtClean="0">
                <a:latin typeface="Arial" charset="0"/>
              </a:rPr>
              <a:t>	Daoism and Buddhism</a:t>
            </a:r>
            <a:endParaRPr lang="en-US" altLang="en-US" dirty="0" smtClean="0">
              <a:solidFill>
                <a:srgbClr val="FF0000"/>
              </a:solidFill>
              <a:latin typeface="Arial" charset="0"/>
            </a:endParaRPr>
          </a:p>
        </p:txBody>
      </p:sp>
    </p:spTree>
    <p:extLst>
      <p:ext uri="{BB962C8B-B14F-4D97-AF65-F5344CB8AC3E}">
        <p14:creationId xmlns:p14="http://schemas.microsoft.com/office/powerpoint/2010/main" val="916598364"/>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itle 1"/>
          <p:cNvSpPr>
            <a:spLocks noGrp="1"/>
          </p:cNvSpPr>
          <p:nvPr>
            <p:ph type="title"/>
          </p:nvPr>
        </p:nvSpPr>
        <p:spPr>
          <a:xfrm>
            <a:off x="843547" y="48563"/>
            <a:ext cx="7772400" cy="492125"/>
          </a:xfrm>
        </p:spPr>
        <p:txBody>
          <a:bodyPr/>
          <a:lstStyle/>
          <a:p>
            <a:r>
              <a:rPr lang="en-US" altLang="en-US" sz="2600" dirty="0" smtClean="0">
                <a:latin typeface="Arial" charset="0"/>
              </a:rPr>
              <a:t>Gold Belt Buckle, </a:t>
            </a:r>
            <a:r>
              <a:rPr lang="en-US" altLang="en-US" sz="2600" dirty="0" err="1" smtClean="0">
                <a:latin typeface="Arial" charset="0"/>
              </a:rPr>
              <a:t>Xiongnu</a:t>
            </a:r>
            <a:endParaRPr lang="en-US" altLang="en-US" sz="2600" dirty="0" smtClean="0">
              <a:latin typeface="Arial" charset="0"/>
            </a:endParaRPr>
          </a:p>
        </p:txBody>
      </p:sp>
      <p:pic>
        <p:nvPicPr>
          <p:cNvPr id="23555" name="Picture 1" descr="The Xiongnu, herders in the lands north of China, shared the artistic conventions of nomadic peoples across the steppes of Asia and eastern Europe, such as this fluid, twisting representation of the animals on which they depended for their livelihood. Shi Huangdi’s military incursion into their pasturelands in the late third century B.C.E. catalyzed the formation of the Xiongnu Confederacy, whose horse-riding warriors challenged the Chinese for centuries. Gold Belt Buckle, Xiongnu, Second Century B.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63600" y="529826"/>
            <a:ext cx="7289800" cy="625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Content Placeholder 2"/>
          <p:cNvSpPr>
            <a:spLocks noGrp="1"/>
          </p:cNvSpPr>
          <p:nvPr>
            <p:ph idx="1"/>
          </p:nvPr>
        </p:nvSpPr>
        <p:spPr>
          <a:xfrm>
            <a:off x="8534400" y="6604000"/>
            <a:ext cx="609600" cy="276225"/>
          </a:xfrm>
        </p:spPr>
        <p:txBody>
          <a:bodyPr/>
          <a:lstStyle/>
          <a:p>
            <a:r>
              <a:rPr lang="en-US" altLang="en-US" sz="1200" b="1" dirty="0" smtClean="0">
                <a:latin typeface="Arial" charset="0"/>
              </a:rPr>
              <a:t> p156</a:t>
            </a:r>
          </a:p>
        </p:txBody>
      </p:sp>
    </p:spTree>
    <p:extLst>
      <p:ext uri="{BB962C8B-B14F-4D97-AF65-F5344CB8AC3E}">
        <p14:creationId xmlns:p14="http://schemas.microsoft.com/office/powerpoint/2010/main" val="617606280"/>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charset="0"/>
              </a:rPr>
              <a:t>The Origins of Imperial China, 221 B.C.E.–220 C.E. (4/4)</a:t>
            </a:r>
            <a:endParaRPr lang="en-US" altLang="en-US" dirty="0" smtClean="0">
              <a:latin typeface="Arial" charset="0"/>
            </a:endParaRPr>
          </a:p>
        </p:txBody>
      </p:sp>
      <p:sp>
        <p:nvSpPr>
          <p:cNvPr id="24579" name="Content Placeholder 2"/>
          <p:cNvSpPr>
            <a:spLocks noGrp="1"/>
          </p:cNvSpPr>
          <p:nvPr>
            <p:ph idx="1"/>
          </p:nvPr>
        </p:nvSpPr>
        <p:spPr>
          <a:xfrm>
            <a:off x="685800" y="1752600"/>
            <a:ext cx="7772400" cy="2800350"/>
          </a:xfrm>
        </p:spPr>
        <p:txBody>
          <a:bodyPr/>
          <a:lstStyle/>
          <a:p>
            <a:pPr marL="0" indent="0" eaLnBrk="1" hangingPunct="1">
              <a:spcAft>
                <a:spcPts val="600"/>
              </a:spcAft>
              <a:buFontTx/>
              <a:buChar char="•"/>
            </a:pPr>
            <a:r>
              <a:rPr lang="en-US" altLang="en-US" dirty="0" smtClean="0">
                <a:latin typeface="Arial" charset="0"/>
              </a:rPr>
              <a:t> Decline of the Han</a:t>
            </a:r>
          </a:p>
          <a:p>
            <a:pPr marL="400050" lvl="1" indent="0" eaLnBrk="1" hangingPunct="1">
              <a:buFont typeface="Arial" charset="0"/>
              <a:buChar char="•"/>
            </a:pPr>
            <a:r>
              <a:rPr lang="en-US" altLang="en-US" dirty="0" smtClean="0">
                <a:latin typeface="Arial" charset="0"/>
              </a:rPr>
              <a:t> Breakdown of the state</a:t>
            </a:r>
          </a:p>
          <a:p>
            <a:pPr marL="1257300" lvl="2" indent="-457200" eaLnBrk="1" hangingPunct="1"/>
            <a:r>
              <a:rPr lang="en-US" altLang="en-US" dirty="0" smtClean="0">
                <a:latin typeface="Arial" charset="0"/>
              </a:rPr>
              <a:t>Court intrigue</a:t>
            </a:r>
          </a:p>
          <a:p>
            <a:pPr marL="1257300" lvl="2" indent="-457200" eaLnBrk="1" hangingPunct="1"/>
            <a:r>
              <a:rPr lang="en-US" altLang="en-US" dirty="0" smtClean="0">
                <a:latin typeface="Arial" charset="0"/>
              </a:rPr>
              <a:t>declining revenues</a:t>
            </a:r>
          </a:p>
          <a:p>
            <a:pPr marL="1257300" lvl="2" indent="-457200" eaLnBrk="1" hangingPunct="1"/>
            <a:r>
              <a:rPr lang="en-US" altLang="en-US" dirty="0" smtClean="0">
                <a:latin typeface="Arial" charset="0"/>
              </a:rPr>
              <a:t>military breakdown</a:t>
            </a:r>
          </a:p>
        </p:txBody>
      </p:sp>
    </p:spTree>
    <p:extLst>
      <p:ext uri="{BB962C8B-B14F-4D97-AF65-F5344CB8AC3E}">
        <p14:creationId xmlns:p14="http://schemas.microsoft.com/office/powerpoint/2010/main" val="556713303"/>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itle 1"/>
          <p:cNvSpPr>
            <a:spLocks noGrp="1"/>
          </p:cNvSpPr>
          <p:nvPr>
            <p:ph type="title"/>
          </p:nvPr>
        </p:nvSpPr>
        <p:spPr>
          <a:xfrm>
            <a:off x="914400" y="50775"/>
            <a:ext cx="7772400" cy="492125"/>
          </a:xfrm>
        </p:spPr>
        <p:txBody>
          <a:bodyPr/>
          <a:lstStyle/>
          <a:p>
            <a:r>
              <a:rPr lang="en-US" altLang="en-US" sz="2600" dirty="0" smtClean="0">
                <a:latin typeface="Arial" charset="0"/>
              </a:rPr>
              <a:t>Silk Burial Banner from </a:t>
            </a:r>
            <a:r>
              <a:rPr lang="en-US" altLang="en-US" sz="2600" dirty="0" err="1" smtClean="0">
                <a:latin typeface="Arial" charset="0"/>
              </a:rPr>
              <a:t>Mawangdui</a:t>
            </a:r>
            <a:endParaRPr lang="en-US" altLang="en-US" sz="2600" dirty="0" smtClean="0">
              <a:latin typeface="Arial" charset="0"/>
            </a:endParaRPr>
          </a:p>
        </p:txBody>
      </p:sp>
      <p:pic>
        <p:nvPicPr>
          <p:cNvPr id="25603" name="Picture 1" descr="Silk Burial Banner from Mawangdui. This banner was placed on the coffin containing the mummified body of Lady Dai, wife of the ruler of a dependent kingdom in southern China, in the mid-second century B.C.E. The lower and upper portions depict the Underworld and Heaven, while the middle register shows the deceased and her family offering sacrifices to help her soul ascend to Heaven."/>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13100" y="580164"/>
            <a:ext cx="2654300" cy="620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Content Placeholder 2"/>
          <p:cNvSpPr>
            <a:spLocks noGrp="1"/>
          </p:cNvSpPr>
          <p:nvPr>
            <p:ph idx="1"/>
          </p:nvPr>
        </p:nvSpPr>
        <p:spPr>
          <a:xfrm>
            <a:off x="8535988" y="6569075"/>
            <a:ext cx="609600" cy="277813"/>
          </a:xfrm>
        </p:spPr>
        <p:txBody>
          <a:bodyPr/>
          <a:lstStyle/>
          <a:p>
            <a:r>
              <a:rPr lang="en-US" altLang="en-US" sz="1200" b="1" dirty="0" smtClean="0">
                <a:latin typeface="Arial" charset="0"/>
              </a:rPr>
              <a:t> p157</a:t>
            </a:r>
          </a:p>
        </p:txBody>
      </p:sp>
    </p:spTree>
    <p:extLst>
      <p:ext uri="{BB962C8B-B14F-4D97-AF65-F5344CB8AC3E}">
        <p14:creationId xmlns:p14="http://schemas.microsoft.com/office/powerpoint/2010/main" val="2578078502"/>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276136"/>
            <a:ext cx="7772400" cy="1200329"/>
          </a:xfrm>
        </p:spPr>
        <p:txBody>
          <a:bodyPr/>
          <a:lstStyle/>
          <a:p>
            <a:pPr eaLnBrk="1" hangingPunct="1"/>
            <a:r>
              <a:rPr lang="en-US" altLang="en-US" sz="3600" dirty="0" smtClean="0">
                <a:solidFill>
                  <a:schemeClr val="tx1"/>
                </a:solidFill>
                <a:latin typeface="Arial" charset="0"/>
              </a:rPr>
              <a:t>Rome</a:t>
            </a:r>
            <a:r>
              <a:rPr lang="ja-JP" altLang="en-US" sz="3600" dirty="0" smtClean="0">
                <a:solidFill>
                  <a:schemeClr val="tx1"/>
                </a:solidFill>
                <a:latin typeface="Arial" charset="0"/>
              </a:rPr>
              <a:t>’</a:t>
            </a:r>
            <a:r>
              <a:rPr lang="en-US" altLang="ja-JP" sz="3600" dirty="0" smtClean="0">
                <a:solidFill>
                  <a:schemeClr val="tx1"/>
                </a:solidFill>
                <a:latin typeface="Arial" charset="0"/>
              </a:rPr>
              <a:t>s Creation of a Mediterranean Empire, 753 B.C.E.–330 C.E. (1/6)</a:t>
            </a:r>
            <a:endParaRPr lang="en-US" altLang="en-US" sz="3600" dirty="0" smtClean="0">
              <a:solidFill>
                <a:schemeClr val="tx1"/>
              </a:solidFill>
              <a:latin typeface="Arial" charset="0"/>
            </a:endParaRPr>
          </a:p>
        </p:txBody>
      </p:sp>
      <p:sp>
        <p:nvSpPr>
          <p:cNvPr id="5123" name="Rectangle 3"/>
          <p:cNvSpPr>
            <a:spLocks noGrp="1" noChangeArrowheads="1"/>
          </p:cNvSpPr>
          <p:nvPr>
            <p:ph idx="1"/>
          </p:nvPr>
        </p:nvSpPr>
        <p:spPr/>
        <p:txBody>
          <a:bodyPr/>
          <a:lstStyle/>
          <a:p>
            <a:pPr eaLnBrk="1" hangingPunct="1">
              <a:lnSpc>
                <a:spcPct val="90000"/>
              </a:lnSpc>
              <a:buFontTx/>
              <a:buChar char="•"/>
            </a:pPr>
            <a:r>
              <a:rPr lang="en-US" altLang="en-US" dirty="0" smtClean="0">
                <a:latin typeface="Arial" charset="0"/>
              </a:rPr>
              <a:t>Geography and Resources</a:t>
            </a:r>
          </a:p>
          <a:p>
            <a:pPr marL="1085850" lvl="1" indent="-342900" eaLnBrk="1" hangingPunct="1">
              <a:lnSpc>
                <a:spcPct val="90000"/>
              </a:lnSpc>
              <a:buFontTx/>
              <a:buChar char="•"/>
            </a:pPr>
            <a:r>
              <a:rPr lang="en-US" altLang="en-US" dirty="0" smtClean="0">
                <a:latin typeface="Arial" charset="0"/>
              </a:rPr>
              <a:t>Crossroads of the Mediterranean</a:t>
            </a:r>
          </a:p>
          <a:p>
            <a:pPr marL="1085850" lvl="1" indent="-342900" eaLnBrk="1" hangingPunct="1">
              <a:lnSpc>
                <a:spcPct val="90000"/>
              </a:lnSpc>
              <a:buFontTx/>
              <a:buChar char="•"/>
            </a:pPr>
            <a:r>
              <a:rPr lang="en-US" altLang="en-US" dirty="0" smtClean="0">
                <a:latin typeface="Arial" charset="0"/>
              </a:rPr>
              <a:t>Land and climate</a:t>
            </a:r>
          </a:p>
          <a:p>
            <a:pPr eaLnBrk="1" hangingPunct="1">
              <a:lnSpc>
                <a:spcPct val="90000"/>
              </a:lnSpc>
              <a:buFontTx/>
              <a:buChar char="•"/>
            </a:pPr>
            <a:r>
              <a:rPr lang="en-US" altLang="en-US" dirty="0" smtClean="0">
                <a:latin typeface="Arial" charset="0"/>
              </a:rPr>
              <a:t>A Republic of Farmers, 753–31 B.C.E.</a:t>
            </a:r>
          </a:p>
          <a:p>
            <a:pPr marL="1085850" lvl="1" indent="-342900" eaLnBrk="1" hangingPunct="1">
              <a:lnSpc>
                <a:spcPct val="90000"/>
              </a:lnSpc>
              <a:buFontTx/>
              <a:buChar char="•"/>
            </a:pPr>
            <a:r>
              <a:rPr lang="en-US" altLang="en-US" dirty="0" smtClean="0">
                <a:latin typeface="Arial" charset="0"/>
              </a:rPr>
              <a:t>Power and hierarchy</a:t>
            </a:r>
          </a:p>
          <a:p>
            <a:pPr marL="1485900" lvl="2" indent="-342900" eaLnBrk="1" hangingPunct="1">
              <a:lnSpc>
                <a:spcPct val="90000"/>
              </a:lnSpc>
            </a:pPr>
            <a:r>
              <a:rPr lang="en-US" altLang="en-US" dirty="0" smtClean="0">
                <a:latin typeface="Arial" charset="0"/>
              </a:rPr>
              <a:t>Consuls and Senate</a:t>
            </a:r>
          </a:p>
          <a:p>
            <a:pPr marL="1485900" lvl="2" indent="-342900" eaLnBrk="1" hangingPunct="1">
              <a:lnSpc>
                <a:spcPct val="90000"/>
              </a:lnSpc>
            </a:pPr>
            <a:r>
              <a:rPr lang="en-US" altLang="en-US" dirty="0" smtClean="0">
                <a:latin typeface="Arial" charset="0"/>
              </a:rPr>
              <a:t>The Roman family</a:t>
            </a:r>
          </a:p>
          <a:p>
            <a:pPr marL="1485900" lvl="2" indent="-342900" eaLnBrk="1" hangingPunct="1">
              <a:lnSpc>
                <a:spcPct val="90000"/>
              </a:lnSpc>
            </a:pPr>
            <a:r>
              <a:rPr lang="en-US" altLang="en-US" dirty="0" smtClean="0">
                <a:latin typeface="Arial" charset="0"/>
              </a:rPr>
              <a:t>Roman gods</a:t>
            </a:r>
          </a:p>
        </p:txBody>
      </p:sp>
    </p:spTree>
    <p:extLst>
      <p:ext uri="{BB962C8B-B14F-4D97-AF65-F5344CB8AC3E}">
        <p14:creationId xmlns:p14="http://schemas.microsoft.com/office/powerpoint/2010/main" val="1032520469"/>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Title 2"/>
          <p:cNvSpPr>
            <a:spLocks noGrp="1"/>
          </p:cNvSpPr>
          <p:nvPr>
            <p:ph type="title"/>
          </p:nvPr>
        </p:nvSpPr>
        <p:spPr>
          <a:xfrm>
            <a:off x="685800" y="98861"/>
            <a:ext cx="7772400" cy="492125"/>
          </a:xfrm>
        </p:spPr>
        <p:txBody>
          <a:bodyPr/>
          <a:lstStyle/>
          <a:p>
            <a:r>
              <a:rPr lang="en-US" altLang="en-US" sz="2600" dirty="0" smtClean="0">
                <a:latin typeface="Arial" charset="0"/>
              </a:rPr>
              <a:t>Chronology from 1000 B.C.E-300 C.E.</a:t>
            </a:r>
          </a:p>
        </p:txBody>
      </p:sp>
      <p:graphicFrame>
        <p:nvGraphicFramePr>
          <p:cNvPr id="5" name="Table 4"/>
          <p:cNvGraphicFramePr>
            <a:graphicFrameLocks noGrp="1"/>
          </p:cNvGraphicFramePr>
          <p:nvPr>
            <p:extLst>
              <p:ext uri="{D42A27DB-BD31-4B8C-83A1-F6EECF244321}">
                <p14:modId xmlns:p14="http://schemas.microsoft.com/office/powerpoint/2010/main" val="2979676131"/>
              </p:ext>
            </p:extLst>
          </p:nvPr>
        </p:nvGraphicFramePr>
        <p:xfrm>
          <a:off x="190500" y="666684"/>
          <a:ext cx="8762999" cy="5691404"/>
        </p:xfrm>
        <a:graphic>
          <a:graphicData uri="http://schemas.openxmlformats.org/drawingml/2006/table">
            <a:tbl>
              <a:tblPr firstRow="1" bandRow="1">
                <a:tableStyleId>{5C22544A-7EE6-4342-B048-85BDC9FD1C3A}</a:tableStyleId>
              </a:tblPr>
              <a:tblGrid>
                <a:gridCol w="1041686"/>
                <a:gridCol w="3775344"/>
                <a:gridCol w="3945969"/>
              </a:tblGrid>
              <a:tr h="351489">
                <a:tc>
                  <a:txBody>
                    <a:bodyPr/>
                    <a:lstStyle/>
                    <a:p>
                      <a:pPr marL="0" marR="0">
                        <a:spcBef>
                          <a:spcPts val="0"/>
                        </a:spcBef>
                        <a:spcAft>
                          <a:spcPts val="0"/>
                        </a:spcAft>
                      </a:pPr>
                      <a:r>
                        <a:rPr lang="en-US" sz="1400" dirty="0">
                          <a:effectLst/>
                        </a:rPr>
                        <a:t> </a:t>
                      </a:r>
                      <a:r>
                        <a:rPr lang="en-US" sz="1400" dirty="0" smtClean="0">
                          <a:solidFill>
                            <a:schemeClr val="accent1"/>
                          </a:solidFill>
                          <a:effectLst/>
                        </a:rPr>
                        <a:t>Empty cell</a:t>
                      </a:r>
                      <a:endParaRPr lang="en-US" sz="1400" dirty="0">
                        <a:solidFill>
                          <a:schemeClr val="accent1"/>
                        </a:solidFill>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Rome</a:t>
                      </a:r>
                      <a:endParaRPr lang="en-US" sz="1400" b="1" dirty="0">
                        <a:solidFill>
                          <a:schemeClr val="bg1"/>
                        </a:solidFill>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China</a:t>
                      </a:r>
                      <a:endParaRPr lang="en-US" sz="1400" b="1" dirty="0">
                        <a:solidFill>
                          <a:schemeClr val="bg1"/>
                        </a:solidFill>
                        <a:effectLst/>
                        <a:latin typeface="Calibri" panose="020F0502020204030204" pitchFamily="34" charset="0"/>
                        <a:ea typeface="MS Mincho"/>
                        <a:cs typeface="Times New Roman"/>
                      </a:endParaRPr>
                    </a:p>
                  </a:txBody>
                  <a:tcPr marL="40605" marR="40605" marT="0" marB="0"/>
                </a:tc>
              </a:tr>
              <a:tr h="359519">
                <a:tc>
                  <a:txBody>
                    <a:bodyPr/>
                    <a:lstStyle/>
                    <a:p>
                      <a:pPr marL="0" marR="0">
                        <a:spcBef>
                          <a:spcPts val="0"/>
                        </a:spcBef>
                        <a:spcAft>
                          <a:spcPts val="0"/>
                        </a:spcAft>
                      </a:pPr>
                      <a:r>
                        <a:rPr lang="en-US" sz="1400" b="1" dirty="0">
                          <a:effectLst/>
                        </a:rPr>
                        <a:t>1000 B.C.E.</a:t>
                      </a:r>
                      <a:endParaRPr lang="en-US" sz="1400" b="1"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1000 B.C.E. First settlement on site of Rome</a:t>
                      </a:r>
                      <a:endParaRPr lang="en-US" sz="1400"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 </a:t>
                      </a:r>
                      <a:r>
                        <a:rPr lang="en-US" sz="1400" dirty="0" smtClean="0">
                          <a:solidFill>
                            <a:srgbClr val="EEF7F8"/>
                          </a:solidFill>
                          <a:effectLst/>
                        </a:rPr>
                        <a:t>Empty cell</a:t>
                      </a:r>
                      <a:endParaRPr lang="en-US" sz="1400" dirty="0">
                        <a:solidFill>
                          <a:srgbClr val="EEF7F8"/>
                        </a:solidFill>
                        <a:effectLst/>
                        <a:latin typeface="Calibri" panose="020F0502020204030204" pitchFamily="34" charset="0"/>
                        <a:ea typeface="MS Mincho"/>
                        <a:cs typeface="Times New Roman"/>
                      </a:endParaRPr>
                    </a:p>
                  </a:txBody>
                  <a:tcPr marL="40605" marR="40605" marT="0" marB="0"/>
                </a:tc>
              </a:tr>
              <a:tr h="711011">
                <a:tc>
                  <a:txBody>
                    <a:bodyPr/>
                    <a:lstStyle/>
                    <a:p>
                      <a:pPr marL="0" marR="0">
                        <a:spcBef>
                          <a:spcPts val="0"/>
                        </a:spcBef>
                        <a:spcAft>
                          <a:spcPts val="0"/>
                        </a:spcAft>
                      </a:pPr>
                      <a:r>
                        <a:rPr lang="en-US" sz="1400" b="1" dirty="0">
                          <a:effectLst/>
                        </a:rPr>
                        <a:t>500 B.C.E.</a:t>
                      </a:r>
                      <a:endParaRPr lang="en-US" sz="1400" b="1"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507 B.C.E. Establishment of the Republic</a:t>
                      </a:r>
                      <a:endParaRPr lang="en-US" sz="1400"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endParaRPr lang="en-US" sz="1400" dirty="0" smtClean="0">
                        <a:effectLst/>
                      </a:endParaRPr>
                    </a:p>
                    <a:p>
                      <a:pPr marL="0" marR="0">
                        <a:spcBef>
                          <a:spcPts val="0"/>
                        </a:spcBef>
                        <a:spcAft>
                          <a:spcPts val="0"/>
                        </a:spcAft>
                      </a:pPr>
                      <a:endParaRPr lang="en-US" sz="1400" dirty="0" smtClean="0">
                        <a:effectLst/>
                      </a:endParaRPr>
                    </a:p>
                    <a:p>
                      <a:pPr marL="0" marR="0">
                        <a:spcBef>
                          <a:spcPts val="0"/>
                        </a:spcBef>
                        <a:spcAft>
                          <a:spcPts val="0"/>
                        </a:spcAft>
                      </a:pPr>
                      <a:r>
                        <a:rPr lang="en-US" sz="1400" dirty="0" smtClean="0">
                          <a:effectLst/>
                        </a:rPr>
                        <a:t>480-221 </a:t>
                      </a:r>
                      <a:r>
                        <a:rPr lang="en-US" sz="1400" dirty="0">
                          <a:effectLst/>
                        </a:rPr>
                        <a:t>B.C.E. Warring States Period</a:t>
                      </a:r>
                      <a:endParaRPr lang="en-US" sz="1400" dirty="0">
                        <a:effectLst/>
                        <a:latin typeface="Calibri" panose="020F0502020204030204" pitchFamily="34" charset="0"/>
                        <a:ea typeface="MS Mincho"/>
                        <a:cs typeface="Times New Roman"/>
                      </a:endParaRPr>
                    </a:p>
                  </a:txBody>
                  <a:tcPr marL="40605" marR="40605" marT="0" marB="0"/>
                </a:tc>
              </a:tr>
              <a:tr h="1016381">
                <a:tc>
                  <a:txBody>
                    <a:bodyPr/>
                    <a:lstStyle/>
                    <a:p>
                      <a:pPr marL="0" marR="0">
                        <a:spcBef>
                          <a:spcPts val="0"/>
                        </a:spcBef>
                        <a:spcAft>
                          <a:spcPts val="0"/>
                        </a:spcAft>
                      </a:pPr>
                      <a:r>
                        <a:rPr lang="en-US" sz="1400" b="1" dirty="0">
                          <a:effectLst/>
                        </a:rPr>
                        <a:t>300 B.C.E.</a:t>
                      </a:r>
                      <a:endParaRPr lang="en-US" sz="1400" b="1"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290 B.C.E. Defeat of tribes of Samnium gives Romans control of Italy </a:t>
                      </a:r>
                      <a:endParaRPr lang="en-US" sz="1400" dirty="0" smtClean="0">
                        <a:effectLst/>
                      </a:endParaRPr>
                    </a:p>
                    <a:p>
                      <a:pPr marL="0" marR="0">
                        <a:spcBef>
                          <a:spcPts val="0"/>
                        </a:spcBef>
                        <a:spcAft>
                          <a:spcPts val="0"/>
                        </a:spcAft>
                      </a:pPr>
                      <a:r>
                        <a:rPr lang="en-US" sz="1400" dirty="0" smtClean="0">
                          <a:effectLst/>
                        </a:rPr>
                        <a:t>264-202 </a:t>
                      </a:r>
                      <a:r>
                        <a:rPr lang="en-US" sz="1400" dirty="0">
                          <a:effectLst/>
                        </a:rPr>
                        <a:t>B.C.E. Wars against Carthage guarantee Roman control of western Mediterranean</a:t>
                      </a:r>
                      <a:endParaRPr lang="en-US" sz="1400"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endParaRPr lang="en-US" sz="1400" dirty="0" smtClean="0">
                        <a:effectLst/>
                      </a:endParaRPr>
                    </a:p>
                    <a:p>
                      <a:pPr marL="0" marR="0">
                        <a:spcBef>
                          <a:spcPts val="0"/>
                        </a:spcBef>
                        <a:spcAft>
                          <a:spcPts val="0"/>
                        </a:spcAft>
                      </a:pPr>
                      <a:endParaRPr lang="en-US" sz="1400" dirty="0" smtClean="0">
                        <a:effectLst/>
                      </a:endParaRPr>
                    </a:p>
                    <a:p>
                      <a:pPr marL="0" marR="0">
                        <a:spcBef>
                          <a:spcPts val="0"/>
                        </a:spcBef>
                        <a:spcAft>
                          <a:spcPts val="0"/>
                        </a:spcAft>
                      </a:pPr>
                      <a:endParaRPr lang="en-US" sz="1400" dirty="0" smtClean="0">
                        <a:effectLst/>
                      </a:endParaRPr>
                    </a:p>
                    <a:p>
                      <a:pPr marL="0" marR="0">
                        <a:spcBef>
                          <a:spcPts val="0"/>
                        </a:spcBef>
                        <a:spcAft>
                          <a:spcPts val="0"/>
                        </a:spcAft>
                      </a:pPr>
                      <a:r>
                        <a:rPr lang="en-US" sz="1400" dirty="0" smtClean="0">
                          <a:effectLst/>
                        </a:rPr>
                        <a:t>221 </a:t>
                      </a:r>
                      <a:r>
                        <a:rPr lang="en-US" sz="1400" dirty="0">
                          <a:effectLst/>
                        </a:rPr>
                        <a:t>B.C.E. Qin emperor unites eastern China</a:t>
                      </a:r>
                      <a:endParaRPr lang="en-US" sz="1400" dirty="0">
                        <a:effectLst/>
                        <a:latin typeface="Calibri" panose="020F0502020204030204" pitchFamily="34" charset="0"/>
                        <a:ea typeface="MS Mincho"/>
                        <a:cs typeface="Times New Roman"/>
                      </a:endParaRPr>
                    </a:p>
                  </a:txBody>
                  <a:tcPr marL="40605" marR="40605" marT="0" marB="0"/>
                </a:tc>
              </a:tr>
              <a:tr h="873373">
                <a:tc>
                  <a:txBody>
                    <a:bodyPr/>
                    <a:lstStyle/>
                    <a:p>
                      <a:pPr marL="0" marR="0">
                        <a:spcBef>
                          <a:spcPts val="0"/>
                        </a:spcBef>
                        <a:spcAft>
                          <a:spcPts val="0"/>
                        </a:spcAft>
                      </a:pPr>
                      <a:r>
                        <a:rPr lang="en-US" sz="1400" b="1" dirty="0">
                          <a:effectLst/>
                        </a:rPr>
                        <a:t>200 B.C.E.</a:t>
                      </a:r>
                      <a:endParaRPr lang="en-US" sz="1400" b="1"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200-146 B.C.E. Wars against Hellenistic kingdoms lead to control of eastern Mediterranean</a:t>
                      </a:r>
                      <a:endParaRPr lang="en-US" sz="1400"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202 B.C.E. Han dynasty succeeds Qin</a:t>
                      </a:r>
                    </a:p>
                    <a:p>
                      <a:pPr marL="0" marR="0">
                        <a:spcBef>
                          <a:spcPts val="0"/>
                        </a:spcBef>
                        <a:spcAft>
                          <a:spcPts val="0"/>
                        </a:spcAft>
                      </a:pPr>
                      <a:r>
                        <a:rPr lang="en-US" sz="1400" dirty="0">
                          <a:effectLst/>
                        </a:rPr>
                        <a:t>140-87 B.C.E. Emperor Wu expands the Han Empire</a:t>
                      </a:r>
                    </a:p>
                    <a:p>
                      <a:pPr marL="0" marR="0">
                        <a:spcBef>
                          <a:spcPts val="0"/>
                        </a:spcBef>
                        <a:spcAft>
                          <a:spcPts val="0"/>
                        </a:spcAft>
                      </a:pPr>
                      <a:r>
                        <a:rPr lang="en-US" sz="1400" dirty="0">
                          <a:effectLst/>
                        </a:rPr>
                        <a:t>109-91 B.C.E. </a:t>
                      </a:r>
                      <a:r>
                        <a:rPr lang="en-US" sz="1400" dirty="0" err="1">
                          <a:effectLst/>
                        </a:rPr>
                        <a:t>Sima</a:t>
                      </a:r>
                      <a:r>
                        <a:rPr lang="en-US" sz="1400" dirty="0">
                          <a:effectLst/>
                        </a:rPr>
                        <a:t> Qian writes history of China</a:t>
                      </a:r>
                      <a:endParaRPr lang="en-US" sz="1400" dirty="0">
                        <a:effectLst/>
                        <a:latin typeface="Calibri" panose="020F0502020204030204" pitchFamily="34" charset="0"/>
                        <a:ea typeface="MS Mincho"/>
                        <a:cs typeface="Times New Roman"/>
                      </a:endParaRPr>
                    </a:p>
                  </a:txBody>
                  <a:tcPr marL="40605" marR="40605" marT="0" marB="0"/>
                </a:tc>
              </a:tr>
              <a:tr h="882294">
                <a:tc>
                  <a:txBody>
                    <a:bodyPr/>
                    <a:lstStyle/>
                    <a:p>
                      <a:pPr marL="0" marR="0">
                        <a:spcBef>
                          <a:spcPts val="0"/>
                        </a:spcBef>
                        <a:spcAft>
                          <a:spcPts val="0"/>
                        </a:spcAft>
                      </a:pPr>
                      <a:r>
                        <a:rPr lang="en-US" sz="1400" b="1" dirty="0">
                          <a:effectLst/>
                        </a:rPr>
                        <a:t>100 B.C.E.</a:t>
                      </a:r>
                      <a:endParaRPr lang="en-US" sz="1400" b="1"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88-31 B.C.E. Civil wars and failure of the Republic 31 B.C.E.-14 C.E. Augustus establishes </a:t>
                      </a:r>
                      <a:r>
                        <a:rPr lang="en-US" sz="1400" dirty="0" smtClean="0">
                          <a:effectLst/>
                        </a:rPr>
                        <a:t>the </a:t>
                      </a:r>
                      <a:r>
                        <a:rPr lang="en-US" sz="1400" dirty="0" err="1" smtClean="0">
                          <a:effectLst/>
                        </a:rPr>
                        <a:t>Principate</a:t>
                      </a:r>
                      <a:endParaRPr lang="en-US" sz="1400"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endParaRPr lang="en-US" sz="1400" dirty="0" smtClean="0">
                        <a:effectLst/>
                      </a:endParaRPr>
                    </a:p>
                    <a:p>
                      <a:pPr marL="0" marR="0">
                        <a:spcBef>
                          <a:spcPts val="0"/>
                        </a:spcBef>
                        <a:spcAft>
                          <a:spcPts val="0"/>
                        </a:spcAft>
                      </a:pPr>
                      <a:r>
                        <a:rPr lang="en-US" sz="1400" dirty="0" smtClean="0">
                          <a:effectLst/>
                        </a:rPr>
                        <a:t>9-23 </a:t>
                      </a:r>
                      <a:r>
                        <a:rPr lang="en-US" sz="1400" dirty="0">
                          <a:effectLst/>
                        </a:rPr>
                        <a:t>C.E. Wang </a:t>
                      </a:r>
                      <a:r>
                        <a:rPr lang="en-US" sz="1400" dirty="0" err="1">
                          <a:effectLst/>
                        </a:rPr>
                        <a:t>Mang</a:t>
                      </a:r>
                      <a:r>
                        <a:rPr lang="en-US" sz="1400" dirty="0">
                          <a:effectLst/>
                        </a:rPr>
                        <a:t> usurps throne</a:t>
                      </a:r>
                    </a:p>
                    <a:p>
                      <a:pPr marL="0" marR="0">
                        <a:spcBef>
                          <a:spcPts val="0"/>
                        </a:spcBef>
                        <a:spcAft>
                          <a:spcPts val="0"/>
                        </a:spcAft>
                      </a:pPr>
                      <a:r>
                        <a:rPr lang="en-US" sz="1400" dirty="0">
                          <a:effectLst/>
                        </a:rPr>
                        <a:t>25 C.E. Han capital transferred from </a:t>
                      </a:r>
                      <a:r>
                        <a:rPr lang="en-US" sz="1400" dirty="0" err="1">
                          <a:effectLst/>
                        </a:rPr>
                        <a:t>Chang'an</a:t>
                      </a:r>
                      <a:r>
                        <a:rPr lang="en-US" sz="1400" dirty="0">
                          <a:effectLst/>
                        </a:rPr>
                        <a:t> to Luoyang</a:t>
                      </a:r>
                      <a:endParaRPr lang="en-US" sz="1400" dirty="0">
                        <a:effectLst/>
                        <a:latin typeface="Calibri" panose="020F0502020204030204" pitchFamily="34" charset="0"/>
                        <a:ea typeface="MS Mincho"/>
                        <a:cs typeface="Times New Roman"/>
                      </a:endParaRPr>
                    </a:p>
                  </a:txBody>
                  <a:tcPr marL="40605" marR="40605" marT="0" marB="0"/>
                </a:tc>
              </a:tr>
              <a:tr h="454133">
                <a:tc>
                  <a:txBody>
                    <a:bodyPr/>
                    <a:lstStyle/>
                    <a:p>
                      <a:pPr marL="0" marR="0">
                        <a:spcBef>
                          <a:spcPts val="0"/>
                        </a:spcBef>
                        <a:spcAft>
                          <a:spcPts val="0"/>
                        </a:spcAft>
                      </a:pPr>
                      <a:r>
                        <a:rPr lang="en-US" sz="1400" b="1" dirty="0">
                          <a:effectLst/>
                        </a:rPr>
                        <a:t>50 C.E.</a:t>
                      </a:r>
                      <a:endParaRPr lang="en-US" sz="1400" b="1"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45-58 C.E. Paul spreads Christianity in the eastern Mediterranean</a:t>
                      </a:r>
                      <a:endParaRPr lang="en-US" sz="1400"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endParaRPr lang="en-US" sz="1400" dirty="0" smtClean="0">
                        <a:effectLst/>
                      </a:endParaRPr>
                    </a:p>
                    <a:p>
                      <a:pPr marL="0" marR="0">
                        <a:spcBef>
                          <a:spcPts val="0"/>
                        </a:spcBef>
                        <a:spcAft>
                          <a:spcPts val="0"/>
                        </a:spcAft>
                      </a:pPr>
                      <a:r>
                        <a:rPr lang="en-US" sz="1400" dirty="0" smtClean="0">
                          <a:effectLst/>
                        </a:rPr>
                        <a:t>99 </a:t>
                      </a:r>
                      <a:r>
                        <a:rPr lang="en-US" sz="1400" dirty="0">
                          <a:effectLst/>
                        </a:rPr>
                        <a:t>C.E. Ban Zhao composes "Lessons for Women"</a:t>
                      </a:r>
                      <a:endParaRPr lang="en-US" sz="1400" dirty="0">
                        <a:effectLst/>
                        <a:latin typeface="Calibri" panose="020F0502020204030204" pitchFamily="34" charset="0"/>
                        <a:ea typeface="MS Mincho"/>
                        <a:cs typeface="Times New Roman"/>
                      </a:endParaRPr>
                    </a:p>
                  </a:txBody>
                  <a:tcPr marL="40605" marR="40605" marT="0" marB="0"/>
                </a:tc>
              </a:tr>
              <a:tr h="616447">
                <a:tc>
                  <a:txBody>
                    <a:bodyPr/>
                    <a:lstStyle/>
                    <a:p>
                      <a:pPr marL="0" marR="0">
                        <a:spcBef>
                          <a:spcPts val="0"/>
                        </a:spcBef>
                        <a:spcAft>
                          <a:spcPts val="0"/>
                        </a:spcAft>
                      </a:pPr>
                      <a:r>
                        <a:rPr lang="en-US" sz="1400" b="1" dirty="0">
                          <a:effectLst/>
                        </a:rPr>
                        <a:t>200 C.E.</a:t>
                      </a:r>
                      <a:endParaRPr lang="en-US" sz="1400" b="1"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a:effectLst/>
                        </a:rPr>
                        <a:t>235-284 C.E. Third-Century Crisis</a:t>
                      </a:r>
                      <a:endParaRPr lang="en-US" sz="140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220 C.E. Fall of Han dynasty</a:t>
                      </a:r>
                      <a:endParaRPr lang="en-US" sz="1400" dirty="0">
                        <a:effectLst/>
                        <a:latin typeface="Calibri" panose="020F0502020204030204" pitchFamily="34" charset="0"/>
                        <a:ea typeface="MS Mincho"/>
                        <a:cs typeface="Times New Roman"/>
                      </a:endParaRPr>
                    </a:p>
                  </a:txBody>
                  <a:tcPr marL="40605" marR="40605" marT="0" marB="0"/>
                </a:tc>
              </a:tr>
              <a:tr h="426757">
                <a:tc>
                  <a:txBody>
                    <a:bodyPr/>
                    <a:lstStyle/>
                    <a:p>
                      <a:pPr marL="0" marR="0">
                        <a:spcBef>
                          <a:spcPts val="0"/>
                        </a:spcBef>
                        <a:spcAft>
                          <a:spcPts val="0"/>
                        </a:spcAft>
                      </a:pPr>
                      <a:r>
                        <a:rPr lang="en-US" sz="1400" b="1" dirty="0">
                          <a:effectLst/>
                        </a:rPr>
                        <a:t>300 C.E.</a:t>
                      </a:r>
                      <a:endParaRPr lang="en-US" sz="1400" b="1"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324 C.E. Constantine moves capital to Constantinople</a:t>
                      </a:r>
                      <a:endParaRPr lang="en-US" sz="1400" dirty="0">
                        <a:effectLst/>
                        <a:latin typeface="Calibri" panose="020F0502020204030204" pitchFamily="34" charset="0"/>
                        <a:ea typeface="MS Mincho"/>
                        <a:cs typeface="Times New Roman"/>
                      </a:endParaRPr>
                    </a:p>
                  </a:txBody>
                  <a:tcPr marL="40605" marR="40605" marT="0" marB="0"/>
                </a:tc>
                <a:tc>
                  <a:txBody>
                    <a:bodyPr/>
                    <a:lstStyle/>
                    <a:p>
                      <a:pPr marL="0" marR="0">
                        <a:spcBef>
                          <a:spcPts val="0"/>
                        </a:spcBef>
                        <a:spcAft>
                          <a:spcPts val="0"/>
                        </a:spcAft>
                      </a:pPr>
                      <a:r>
                        <a:rPr lang="en-US" sz="1400" dirty="0">
                          <a:effectLst/>
                        </a:rPr>
                        <a:t> </a:t>
                      </a:r>
                      <a:r>
                        <a:rPr lang="en-US" sz="1400" dirty="0" smtClean="0">
                          <a:solidFill>
                            <a:srgbClr val="F4F9FA"/>
                          </a:solidFill>
                          <a:effectLst/>
                        </a:rPr>
                        <a:t>Empty</a:t>
                      </a:r>
                      <a:r>
                        <a:rPr lang="en-US" sz="1400" baseline="0" dirty="0" smtClean="0">
                          <a:solidFill>
                            <a:srgbClr val="F4F9FA"/>
                          </a:solidFill>
                          <a:effectLst/>
                        </a:rPr>
                        <a:t> cell</a:t>
                      </a:r>
                      <a:endParaRPr lang="en-US" sz="1400" dirty="0">
                        <a:solidFill>
                          <a:srgbClr val="F4F9FA"/>
                        </a:solidFill>
                        <a:effectLst/>
                        <a:latin typeface="Calibri" panose="020F0502020204030204" pitchFamily="34" charset="0"/>
                        <a:ea typeface="MS Mincho"/>
                        <a:cs typeface="Times New Roman"/>
                      </a:endParaRPr>
                    </a:p>
                  </a:txBody>
                  <a:tcPr marL="40605" marR="40605" marT="0" marB="0"/>
                </a:tc>
              </a:tr>
            </a:tbl>
          </a:graphicData>
        </a:graphic>
      </p:graphicFrame>
      <p:sp>
        <p:nvSpPr>
          <p:cNvPr id="6147" name="Content Placeholder 3"/>
          <p:cNvSpPr>
            <a:spLocks noGrp="1"/>
          </p:cNvSpPr>
          <p:nvPr>
            <p:ph idx="1"/>
          </p:nvPr>
        </p:nvSpPr>
        <p:spPr>
          <a:xfrm>
            <a:off x="8458200" y="6607175"/>
            <a:ext cx="685800" cy="276225"/>
          </a:xfrm>
        </p:spPr>
        <p:txBody>
          <a:bodyPr/>
          <a:lstStyle/>
          <a:p>
            <a:r>
              <a:rPr lang="en-US" altLang="en-US" sz="1200" b="1" dirty="0" smtClean="0">
                <a:latin typeface="Arial" charset="0"/>
              </a:rPr>
              <a:t> p139</a:t>
            </a:r>
          </a:p>
        </p:txBody>
      </p:sp>
    </p:spTree>
    <p:extLst>
      <p:ext uri="{BB962C8B-B14F-4D97-AF65-F5344CB8AC3E}">
        <p14:creationId xmlns:p14="http://schemas.microsoft.com/office/powerpoint/2010/main" val="4038617520"/>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itle 1"/>
          <p:cNvSpPr>
            <a:spLocks noGrp="1"/>
          </p:cNvSpPr>
          <p:nvPr>
            <p:ph type="title"/>
          </p:nvPr>
        </p:nvSpPr>
        <p:spPr>
          <a:xfrm>
            <a:off x="609600" y="276225"/>
            <a:ext cx="7772400" cy="492125"/>
          </a:xfrm>
        </p:spPr>
        <p:txBody>
          <a:bodyPr/>
          <a:lstStyle/>
          <a:p>
            <a:r>
              <a:rPr lang="en-US" altLang="en-US" sz="2600" dirty="0" smtClean="0">
                <a:latin typeface="Arial" charset="0"/>
              </a:rPr>
              <a:t>The Roman Empire</a:t>
            </a:r>
          </a:p>
        </p:txBody>
      </p:sp>
      <p:pic>
        <p:nvPicPr>
          <p:cNvPr id="7171" name="Picture 1" descr="Map 6.1: The Roman Empire. The Roman Empire came to encompass all the lands surrounding the Mediterranean Sea, as well as parts of continental Europe. When Augustus died in 14 C.E., he left instructions to his successors not to expand beyond the limits he had set, but Claudius invaded southern Britain in the mid-first century and the soldier-emperor Trajan added Romania early in the second century. Deserts and seas provided solid natural boundaries, but the long and vulnerable river border in central and eastern Europe would eventually prove expensive to defend and vulnerable to invasion by Germanic and Central Asian Peopl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25500"/>
            <a:ext cx="8636000"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Content Placeholder 2"/>
          <p:cNvSpPr>
            <a:spLocks noGrp="1"/>
          </p:cNvSpPr>
          <p:nvPr>
            <p:ph idx="1"/>
          </p:nvPr>
        </p:nvSpPr>
        <p:spPr>
          <a:xfrm>
            <a:off x="8001000" y="6581775"/>
            <a:ext cx="1143000" cy="276225"/>
          </a:xfrm>
        </p:spPr>
        <p:txBody>
          <a:bodyPr/>
          <a:lstStyle/>
          <a:p>
            <a:r>
              <a:rPr lang="en-US" altLang="en-US" sz="1200" b="1" dirty="0" smtClean="0">
                <a:latin typeface="Arial" charset="0"/>
              </a:rPr>
              <a:t>Map 5.1 p140</a:t>
            </a:r>
          </a:p>
        </p:txBody>
      </p:sp>
    </p:spTree>
    <p:extLst>
      <p:ext uri="{BB962C8B-B14F-4D97-AF65-F5344CB8AC3E}">
        <p14:creationId xmlns:p14="http://schemas.microsoft.com/office/powerpoint/2010/main" val="4217424873"/>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85800" y="276225"/>
            <a:ext cx="7772400" cy="1200150"/>
          </a:xfrm>
        </p:spPr>
        <p:txBody>
          <a:bodyPr/>
          <a:lstStyle/>
          <a:p>
            <a:pPr eaLnBrk="1" hangingPunct="1"/>
            <a:r>
              <a:rPr lang="en-US" altLang="en-US" sz="3600" dirty="0" smtClean="0">
                <a:solidFill>
                  <a:schemeClr val="tx1"/>
                </a:solidFill>
                <a:latin typeface="Arial" charset="0"/>
              </a:rPr>
              <a:t>Rome</a:t>
            </a:r>
            <a:r>
              <a:rPr lang="ja-JP" altLang="en-US" sz="3600" dirty="0" smtClean="0">
                <a:solidFill>
                  <a:schemeClr val="tx1"/>
                </a:solidFill>
                <a:latin typeface="Arial" charset="0"/>
              </a:rPr>
              <a:t>’</a:t>
            </a:r>
            <a:r>
              <a:rPr lang="en-US" altLang="ja-JP" sz="3600" dirty="0" smtClean="0">
                <a:solidFill>
                  <a:schemeClr val="tx1"/>
                </a:solidFill>
                <a:latin typeface="Arial" charset="0"/>
              </a:rPr>
              <a:t>s Creation of a Mediterranean Empire, 753 B.C.E.–330 C.E. (2/6)</a:t>
            </a:r>
            <a:endParaRPr lang="en-US" altLang="en-US" sz="3600" dirty="0" smtClean="0">
              <a:solidFill>
                <a:schemeClr val="tx1"/>
              </a:solidFill>
              <a:latin typeface="Arial" charset="0"/>
            </a:endParaRPr>
          </a:p>
        </p:txBody>
      </p:sp>
      <p:sp>
        <p:nvSpPr>
          <p:cNvPr id="8195" name="Content Placeholder 2"/>
          <p:cNvSpPr>
            <a:spLocks noGrp="1"/>
          </p:cNvSpPr>
          <p:nvPr>
            <p:ph idx="1"/>
          </p:nvPr>
        </p:nvSpPr>
        <p:spPr>
          <a:xfrm>
            <a:off x="685800" y="1752600"/>
            <a:ext cx="7772400" cy="2357438"/>
          </a:xfrm>
        </p:spPr>
        <p:txBody>
          <a:bodyPr/>
          <a:lstStyle/>
          <a:p>
            <a:pPr marL="0" indent="0" eaLnBrk="1" hangingPunct="1"/>
            <a:r>
              <a:rPr lang="en-US" altLang="en-US" dirty="0" smtClean="0">
                <a:latin typeface="Arial" charset="0"/>
              </a:rPr>
              <a:t>Expansion in Italy and the Mediterranean</a:t>
            </a:r>
          </a:p>
          <a:p>
            <a:pPr marL="1200150" lvl="1" indent="-457200" eaLnBrk="1" hangingPunct="1">
              <a:buFont typeface="Arial" charset="0"/>
              <a:buChar char="•"/>
            </a:pPr>
            <a:r>
              <a:rPr lang="en-US" altLang="en-US" dirty="0" smtClean="0">
                <a:latin typeface="Arial" charset="0"/>
              </a:rPr>
              <a:t>Conquest and citizenship in Italy</a:t>
            </a:r>
          </a:p>
          <a:p>
            <a:pPr marL="1200150" lvl="1" indent="-457200" eaLnBrk="1" hangingPunct="1">
              <a:buFont typeface="Arial" charset="0"/>
              <a:buChar char="•"/>
            </a:pPr>
            <a:r>
              <a:rPr lang="en-US" altLang="en-US" dirty="0" smtClean="0">
                <a:latin typeface="Arial" charset="0"/>
              </a:rPr>
              <a:t>Carthage and Mediterranean rule</a:t>
            </a:r>
          </a:p>
          <a:p>
            <a:pPr marL="1200150" lvl="1" indent="-457200" eaLnBrk="1" hangingPunct="1">
              <a:buFont typeface="Arial" charset="0"/>
              <a:buChar char="•"/>
            </a:pPr>
            <a:r>
              <a:rPr lang="en-US" altLang="en-US" dirty="0" smtClean="0">
                <a:latin typeface="Arial" charset="0"/>
              </a:rPr>
              <a:t>Roman governance abroad</a:t>
            </a:r>
            <a:endParaRPr lang="en-US" altLang="en-US" dirty="0" smtClean="0">
              <a:solidFill>
                <a:srgbClr val="FF0000"/>
              </a:solidFill>
              <a:latin typeface="Arial" charset="0"/>
            </a:endParaRPr>
          </a:p>
        </p:txBody>
      </p:sp>
    </p:spTree>
    <p:extLst>
      <p:ext uri="{BB962C8B-B14F-4D97-AF65-F5344CB8AC3E}">
        <p14:creationId xmlns:p14="http://schemas.microsoft.com/office/powerpoint/2010/main" val="2836123437"/>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1"/>
          <p:cNvSpPr>
            <a:spLocks noGrp="1"/>
          </p:cNvSpPr>
          <p:nvPr>
            <p:ph type="title"/>
          </p:nvPr>
        </p:nvSpPr>
        <p:spPr>
          <a:xfrm>
            <a:off x="786063" y="148358"/>
            <a:ext cx="7772400" cy="492125"/>
          </a:xfrm>
        </p:spPr>
        <p:txBody>
          <a:bodyPr/>
          <a:lstStyle/>
          <a:p>
            <a:r>
              <a:rPr lang="en-US" altLang="en-US" sz="2600" dirty="0" smtClean="0">
                <a:latin typeface="Arial" charset="0"/>
              </a:rPr>
              <a:t>Statue of a Roman Carrying Busts of His Ancestors</a:t>
            </a:r>
          </a:p>
        </p:txBody>
      </p:sp>
      <p:pic>
        <p:nvPicPr>
          <p:cNvPr id="9219" name="Picture 1" descr="Statue of a Roman Carrying Busts of His Ancestors, First Century B.C.E.  Roman society was extremely conscious of status, and the status of an elite Roman family was determined in large part by the public achievements of ancestors and living members. A visitor to a Roman home found portraits of distinguished ancestors in the entry hall, along with labels listing the offices they held. Portrait heads were carried in funeral procession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09900" y="664546"/>
            <a:ext cx="3009900" cy="614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Content Placeholder 2"/>
          <p:cNvSpPr>
            <a:spLocks noGrp="1"/>
          </p:cNvSpPr>
          <p:nvPr>
            <p:ph idx="1"/>
          </p:nvPr>
        </p:nvSpPr>
        <p:spPr>
          <a:xfrm>
            <a:off x="8534400" y="6581775"/>
            <a:ext cx="609600" cy="276225"/>
          </a:xfrm>
        </p:spPr>
        <p:txBody>
          <a:bodyPr/>
          <a:lstStyle/>
          <a:p>
            <a:r>
              <a:rPr lang="en-US" altLang="en-US" sz="1200" b="1" dirty="0" smtClean="0">
                <a:latin typeface="Arial" charset="0"/>
              </a:rPr>
              <a:t>p141</a:t>
            </a:r>
            <a:endParaRPr lang="en-US" altLang="en-US" sz="1200" dirty="0" smtClean="0">
              <a:latin typeface="Arial" charset="0"/>
            </a:endParaRPr>
          </a:p>
        </p:txBody>
      </p:sp>
    </p:spTree>
    <p:extLst>
      <p:ext uri="{BB962C8B-B14F-4D97-AF65-F5344CB8AC3E}">
        <p14:creationId xmlns:p14="http://schemas.microsoft.com/office/powerpoint/2010/main" val="1321432969"/>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276225"/>
            <a:ext cx="8458200" cy="1200150"/>
          </a:xfrm>
        </p:spPr>
        <p:txBody>
          <a:bodyPr/>
          <a:lstStyle/>
          <a:p>
            <a:pPr eaLnBrk="1" hangingPunct="1"/>
            <a:r>
              <a:rPr lang="en-US" altLang="en-US" sz="3600" dirty="0" smtClean="0">
                <a:solidFill>
                  <a:schemeClr val="tx1"/>
                </a:solidFill>
                <a:latin typeface="Arial" charset="0"/>
              </a:rPr>
              <a:t>Rome</a:t>
            </a:r>
            <a:r>
              <a:rPr lang="ja-JP" altLang="en-US" sz="3600" dirty="0" smtClean="0">
                <a:solidFill>
                  <a:schemeClr val="tx1"/>
                </a:solidFill>
                <a:latin typeface="Arial" charset="0"/>
              </a:rPr>
              <a:t>’</a:t>
            </a:r>
            <a:r>
              <a:rPr lang="en-US" altLang="ja-JP" sz="3600" dirty="0" smtClean="0">
                <a:solidFill>
                  <a:schemeClr val="tx1"/>
                </a:solidFill>
                <a:latin typeface="Arial" charset="0"/>
              </a:rPr>
              <a:t>s Creation of a Mediterranean Empire, 753 B.C.E.–330 C.E. (3/6)</a:t>
            </a:r>
            <a:endParaRPr lang="en-US" altLang="en-US" sz="3600" dirty="0" smtClean="0">
              <a:latin typeface="Arial" charset="0"/>
            </a:endParaRPr>
          </a:p>
        </p:txBody>
      </p:sp>
      <p:sp>
        <p:nvSpPr>
          <p:cNvPr id="10243" name="Content Placeholder 2"/>
          <p:cNvSpPr>
            <a:spLocks noGrp="1"/>
          </p:cNvSpPr>
          <p:nvPr>
            <p:ph idx="1"/>
          </p:nvPr>
        </p:nvSpPr>
        <p:spPr>
          <a:xfrm>
            <a:off x="685800" y="1752600"/>
            <a:ext cx="7772400" cy="2800350"/>
          </a:xfrm>
        </p:spPr>
        <p:txBody>
          <a:bodyPr/>
          <a:lstStyle/>
          <a:p>
            <a:pPr marL="0" indent="0" eaLnBrk="1" hangingPunct="1">
              <a:buFontTx/>
              <a:buChar char="•"/>
            </a:pPr>
            <a:r>
              <a:rPr lang="en-US" altLang="en-US" smtClean="0">
                <a:latin typeface="Arial" charset="0"/>
              </a:rPr>
              <a:t> The Failure of the Republic</a:t>
            </a:r>
          </a:p>
          <a:p>
            <a:pPr marL="857250" lvl="1" indent="-457200" eaLnBrk="1" hangingPunct="1">
              <a:buFont typeface="Arial" charset="0"/>
              <a:buChar char="•"/>
            </a:pPr>
            <a:r>
              <a:rPr lang="en-US" altLang="en-US" smtClean="0">
                <a:latin typeface="Arial" charset="0"/>
              </a:rPr>
              <a:t>Rise of the “</a:t>
            </a:r>
            <a:r>
              <a:rPr lang="en-US" altLang="ja-JP" smtClean="0">
                <a:latin typeface="Arial" charset="0"/>
              </a:rPr>
              <a:t>latifundia</a:t>
            </a:r>
            <a:r>
              <a:rPr lang="en-US" altLang="en-US" smtClean="0">
                <a:latin typeface="Arial" charset="0"/>
              </a:rPr>
              <a:t>”</a:t>
            </a:r>
            <a:endParaRPr lang="en-US" altLang="ja-JP" smtClean="0">
              <a:latin typeface="Arial" charset="0"/>
            </a:endParaRPr>
          </a:p>
          <a:p>
            <a:pPr marL="857250" lvl="1" indent="-457200" eaLnBrk="1" hangingPunct="1">
              <a:buFont typeface="Arial" charset="0"/>
              <a:buChar char="•"/>
            </a:pPr>
            <a:r>
              <a:rPr lang="en-US" altLang="en-US" smtClean="0">
                <a:latin typeface="Arial" charset="0"/>
              </a:rPr>
              <a:t>New soldiers and new armies</a:t>
            </a:r>
          </a:p>
          <a:p>
            <a:pPr marL="1257300" lvl="2" indent="-457200" eaLnBrk="1" hangingPunct="1"/>
            <a:r>
              <a:rPr lang="en-US" altLang="en-US" smtClean="0">
                <a:latin typeface="Arial" charset="0"/>
              </a:rPr>
              <a:t>Julius Caesar</a:t>
            </a:r>
          </a:p>
          <a:p>
            <a:pPr marL="1257300" lvl="2" indent="-457200" eaLnBrk="1" hangingPunct="1"/>
            <a:r>
              <a:rPr lang="en-US" altLang="en-US" smtClean="0">
                <a:latin typeface="Arial" charset="0"/>
              </a:rPr>
              <a:t>Mark Antony</a:t>
            </a:r>
          </a:p>
        </p:txBody>
      </p:sp>
    </p:spTree>
    <p:extLst>
      <p:ext uri="{BB962C8B-B14F-4D97-AF65-F5344CB8AC3E}">
        <p14:creationId xmlns:p14="http://schemas.microsoft.com/office/powerpoint/2010/main" val="1417930706"/>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itle 1"/>
          <p:cNvSpPr>
            <a:spLocks noGrp="1"/>
          </p:cNvSpPr>
          <p:nvPr>
            <p:ph type="title"/>
          </p:nvPr>
        </p:nvSpPr>
        <p:spPr>
          <a:xfrm>
            <a:off x="660400" y="-9525"/>
            <a:ext cx="7772400" cy="492125"/>
          </a:xfrm>
        </p:spPr>
        <p:txBody>
          <a:bodyPr/>
          <a:lstStyle/>
          <a:p>
            <a:r>
              <a:rPr lang="en-US" altLang="en-US" sz="2600" smtClean="0">
                <a:latin typeface="Arial" charset="0"/>
              </a:rPr>
              <a:t>Scene from Trajan’s Column</a:t>
            </a:r>
          </a:p>
        </p:txBody>
      </p:sp>
      <p:pic>
        <p:nvPicPr>
          <p:cNvPr id="11267" name="Picture 1" descr="Scene from Trajan’s Column, Rome, circa 113 C.E. The Roman emperor Trajan erected a marble column 125 feet (38 meters) in height to commemorate his triumphant campaign in Dacia (modern Romania). The relief carving, which snakes around the column for 656 feet (200 meters), illustrates numerous episodes of the conquest and provides a detailed pictorial record of the equipment and practices of the Roman army in the field. This panel depicts soldiers building a for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14400" y="457200"/>
            <a:ext cx="7518400"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Content Placeholder 2"/>
          <p:cNvSpPr>
            <a:spLocks noGrp="1"/>
          </p:cNvSpPr>
          <p:nvPr>
            <p:ph idx="1"/>
          </p:nvPr>
        </p:nvSpPr>
        <p:spPr>
          <a:xfrm>
            <a:off x="8528050" y="6581775"/>
            <a:ext cx="609600" cy="276225"/>
          </a:xfrm>
        </p:spPr>
        <p:txBody>
          <a:bodyPr/>
          <a:lstStyle/>
          <a:p>
            <a:r>
              <a:rPr lang="en-US" altLang="en-US" sz="1200" b="1" dirty="0" smtClean="0">
                <a:latin typeface="Arial" charset="0"/>
              </a:rPr>
              <a:t> p142</a:t>
            </a:r>
          </a:p>
        </p:txBody>
      </p:sp>
    </p:spTree>
    <p:extLst>
      <p:ext uri="{BB962C8B-B14F-4D97-AF65-F5344CB8AC3E}">
        <p14:creationId xmlns:p14="http://schemas.microsoft.com/office/powerpoint/2010/main" val="4109207081"/>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1941</TotalTime>
  <Words>1547</Words>
  <Application>Microsoft Office PowerPoint</Application>
  <PresentationFormat>On-screen Show (4:3)</PresentationFormat>
  <Paragraphs>156</Paragraphs>
  <Slides>23</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MS Mincho</vt:lpstr>
      <vt:lpstr>ＭＳ Ｐゴシック</vt:lpstr>
      <vt:lpstr>Arial</vt:lpstr>
      <vt:lpstr>Calibri</vt:lpstr>
      <vt:lpstr>Times New Roman</vt:lpstr>
      <vt:lpstr>Wingdings</vt:lpstr>
      <vt:lpstr>1_Lockard_topic</vt:lpstr>
      <vt:lpstr>Chapter 5 An Age of Empires: Rome and Han China, 753 B.C.E.-330 C.E.</vt:lpstr>
      <vt:lpstr>Dancing Girl Wearing Silk Garment</vt:lpstr>
      <vt:lpstr>Rome’s Creation of a Mediterranean Empire, 753 B.C.E.–330 C.E. (1/6)</vt:lpstr>
      <vt:lpstr>Chronology from 1000 B.C.E-300 C.E.</vt:lpstr>
      <vt:lpstr>The Roman Empire</vt:lpstr>
      <vt:lpstr>Rome’s Creation of a Mediterranean Empire, 753 B.C.E.–330 C.E. (2/6)</vt:lpstr>
      <vt:lpstr>Statue of a Roman Carrying Busts of His Ancestors</vt:lpstr>
      <vt:lpstr>Rome’s Creation of a Mediterranean Empire, 753 B.C.E.–330 C.E. (3/6)</vt:lpstr>
      <vt:lpstr>Scene from Trajan’s Column</vt:lpstr>
      <vt:lpstr>Rome’s Creation of a Mediterranean Empire, 753 B.C.E.–330 C.E. (4/6)</vt:lpstr>
      <vt:lpstr>Roman Shop Selling Food and Drink</vt:lpstr>
      <vt:lpstr>Rome’s Creation of a Mediterranean Empire, 753 B.C.E.–330 C.E. (5/6)</vt:lpstr>
      <vt:lpstr>Rome’s Creation of a Mediterranean Empire, 753 B.C.E.–330 C.E. (6/6)</vt:lpstr>
      <vt:lpstr>Roman Aqueduct near Tarragona, Spain</vt:lpstr>
      <vt:lpstr>Roman Glass</vt:lpstr>
      <vt:lpstr>The Origins of Imperial China, 221 B.C.E.–220 C.E. (1/4)</vt:lpstr>
      <vt:lpstr>The Origins of Imperial China, 221 B.C.E.–220 C.E. (2/4)</vt:lpstr>
      <vt:lpstr>Han China</vt:lpstr>
      <vt:lpstr>Terracotta Soldiers from the Tomb of Shi Huangdi</vt:lpstr>
      <vt:lpstr>The Origins of Imperial China, 221 B.C.E.–220 C.E. (3/4)</vt:lpstr>
      <vt:lpstr>Gold Belt Buckle, Xiongnu</vt:lpstr>
      <vt:lpstr>The Origins of Imperial China, 221 B.C.E.–220 C.E. (4/4)</vt:lpstr>
      <vt:lpstr>Silk Burial Banner from Mawangdui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83</cp:revision>
  <dcterms:created xsi:type="dcterms:W3CDTF">2006-12-01T20:54:40Z</dcterms:created>
  <dcterms:modified xsi:type="dcterms:W3CDTF">2015-10-09T17:06:48Z</dcterms:modified>
</cp:coreProperties>
</file>